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71" r:id="rId3"/>
    <p:sldId id="272" r:id="rId4"/>
    <p:sldId id="273" r:id="rId5"/>
    <p:sldId id="274" r:id="rId6"/>
    <p:sldId id="275" r:id="rId7"/>
    <p:sldId id="276" r:id="rId8"/>
    <p:sldId id="277" r:id="rId9"/>
    <p:sldId id="278" r:id="rId10"/>
    <p:sldId id="279" r:id="rId11"/>
    <p:sldId id="280"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FB469DBC-0CD4-4F57-87D4-95BEC042642C}">
          <p14:sldIdLst>
            <p14:sldId id="256"/>
            <p14:sldId id="271"/>
            <p14:sldId id="272"/>
            <p14:sldId id="273"/>
            <p14:sldId id="274"/>
            <p14:sldId id="275"/>
            <p14:sldId id="276"/>
            <p14:sldId id="277"/>
            <p14:sldId id="278"/>
            <p14:sldId id="279"/>
            <p14:sldId id="280"/>
            <p14:sldId id="257"/>
            <p14:sldId id="258"/>
            <p14:sldId id="259"/>
            <p14:sldId id="260"/>
            <p14:sldId id="261"/>
            <p14:sldId id="262"/>
            <p14:sldId id="263"/>
            <p14:sldId id="264"/>
            <p14:sldId id="265"/>
            <p14:sldId id="266"/>
            <p14:sldId id="267"/>
            <p14:sldId id="268"/>
            <p14:sldId id="269"/>
            <p14:sldId id="281"/>
            <p14:sldId id="282"/>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DDA51639-B2D6-4652-B8C3-1B4C224A7BAF}" type="datetimeFigureOut">
              <a:rPr lang="en-US" smtClean="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089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66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8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3600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C44961B7-6B89-48AB-966F-622E2788EECC}" type="datetimeFigureOut">
              <a:rPr lang="en-US" smtClean="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16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03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026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754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937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CF131DD-A141-4471-BCF9-C6073EDD7E20}" type="datetimeFigureOut">
              <a:rPr lang="en-US" smtClean="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064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AB334A90-EB03-42F3-8859-2C2B2724C058}" type="datetimeFigureOut">
              <a:rPr lang="en-US" smtClean="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17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C48EC7-AF6A-48D3-8284-14BACBEBDD84}" type="datetimeFigureOut">
              <a:rPr lang="en-US" smtClean="0"/>
              <a:t>1/8/2021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43311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sz="2800" dirty="0">
                <a:latin typeface="Arial" panose="020B0604020202020204" pitchFamily="34" charset="0"/>
                <a:cs typeface="Arial" panose="020B0604020202020204" pitchFamily="34" charset="0"/>
              </a:rPr>
              <a:t>Bilans kosztów i strat w laboratorium. Metody tradycyjne, kontra metody testowe. Odpady poreakcyjne w laboratorium.</a:t>
            </a:r>
          </a:p>
        </p:txBody>
      </p:sp>
      <p:sp>
        <p:nvSpPr>
          <p:cNvPr id="3" name="Podtytuł 2"/>
          <p:cNvSpPr>
            <a:spLocks noGrp="1"/>
          </p:cNvSpPr>
          <p:nvPr>
            <p:ph type="subTitle" idx="1"/>
          </p:nvPr>
        </p:nvSpPr>
        <p:spPr/>
        <p:txBody>
          <a:bodyPr/>
          <a:lstStyle/>
          <a:p>
            <a:r>
              <a:rPr lang="pl-PL" dirty="0"/>
              <a:t>							Katarzyna Ulas</a:t>
            </a:r>
          </a:p>
        </p:txBody>
      </p:sp>
    </p:spTree>
    <p:extLst>
      <p:ext uri="{BB962C8B-B14F-4D97-AF65-F5344CB8AC3E}">
        <p14:creationId xmlns:p14="http://schemas.microsoft.com/office/powerpoint/2010/main" val="87468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633756"/>
          </a:xfrm>
        </p:spPr>
        <p:txBody>
          <a:bodyPr>
            <a:normAutofit fontScale="90000"/>
          </a:bodyPr>
          <a:lstStyle/>
          <a:p>
            <a:r>
              <a:rPr lang="pl-PL" sz="2400" dirty="0">
                <a:solidFill>
                  <a:prstClr val="black">
                    <a:lumMod val="85000"/>
                    <a:lumOff val="15000"/>
                  </a:prstClr>
                </a:solidFill>
              </a:rPr>
              <a:t>Art. 147a. Obowiązek wykonania pomiarów wielkości emisji</a:t>
            </a:r>
            <a:endParaRPr lang="pl-PL" dirty="0"/>
          </a:p>
        </p:txBody>
      </p:sp>
      <p:sp>
        <p:nvSpPr>
          <p:cNvPr id="3" name="Symbol zastępczy zawartości 2"/>
          <p:cNvSpPr>
            <a:spLocks noGrp="1"/>
          </p:cNvSpPr>
          <p:nvPr>
            <p:ph idx="1"/>
          </p:nvPr>
        </p:nvSpPr>
        <p:spPr>
          <a:xfrm>
            <a:off x="1066800" y="1419225"/>
            <a:ext cx="10058400" cy="4615815"/>
          </a:xfrm>
        </p:spPr>
        <p:txBody>
          <a:bodyPr>
            <a:normAutofit/>
          </a:bodyPr>
          <a:lstStyle/>
          <a:p>
            <a:pPr marL="342900" lvl="0" indent="-342900">
              <a:buClr>
                <a:prstClr val="black">
                  <a:lumMod val="85000"/>
                  <a:lumOff val="15000"/>
                </a:prstClr>
              </a:buClr>
              <a:buFont typeface="+mj-lt"/>
              <a:buAutoNum type="arabicPeriod"/>
            </a:pPr>
            <a:r>
              <a:rPr lang="pl-PL" sz="1500" dirty="0">
                <a:solidFill>
                  <a:prstClr val="black"/>
                </a:solidFill>
              </a:rPr>
              <a:t>1. Prowadzący instalację oraz użytkownik urządzenia są obowiązani zapewnić wykonanie pomiarów wielkości emisji lub innych warunków korzystania ze środowiska, w tym pobieranie próbek przez:</a:t>
            </a:r>
            <a:br>
              <a:rPr lang="pl-PL" sz="1500" dirty="0">
                <a:solidFill>
                  <a:prstClr val="black"/>
                </a:solidFill>
              </a:rPr>
            </a:br>
            <a:r>
              <a:rPr lang="pl-PL" sz="1500" dirty="0">
                <a:solidFill>
                  <a:prstClr val="black"/>
                </a:solidFill>
              </a:rPr>
              <a:t>1) akredytowane laboratorium w rozumieniu ustawy z dnia 30 sierpnia 2002 r. o systemie oceny zgodności (Dz. U. z 2014 r. poz. 1645 i 1662 oraz z 2015 r. poz. 1223 i 1918) lub</a:t>
            </a:r>
            <a:br>
              <a:rPr lang="pl-PL" sz="1500" dirty="0">
                <a:solidFill>
                  <a:prstClr val="black"/>
                </a:solidFill>
              </a:rPr>
            </a:br>
            <a:r>
              <a:rPr lang="pl-PL" sz="1500" dirty="0">
                <a:solidFill>
                  <a:prstClr val="black"/>
                </a:solidFill>
              </a:rPr>
              <a:t>2) certyfikowane jednostki badawcze, o których mowa w</a:t>
            </a:r>
            <a:r>
              <a:rPr lang="pl-PL" sz="1500" b="1" dirty="0">
                <a:solidFill>
                  <a:prstClr val="black"/>
                </a:solidFill>
              </a:rPr>
              <a:t> art. 16</a:t>
            </a:r>
            <a:r>
              <a:rPr lang="pl-PL" sz="1500" dirty="0">
                <a:solidFill>
                  <a:prstClr val="black"/>
                </a:solidFill>
              </a:rPr>
              <a:t> </a:t>
            </a:r>
            <a:r>
              <a:rPr lang="pl-PL" sz="1500" i="1" dirty="0">
                <a:solidFill>
                  <a:prstClr val="black"/>
                </a:solidFill>
              </a:rPr>
              <a:t>kontrola i weryfikacja spełniania zasad Dobrej Praktyki Laboratoryjnej przez jednostki badawcze</a:t>
            </a:r>
            <a:r>
              <a:rPr lang="pl-PL" sz="1500" dirty="0">
                <a:solidFill>
                  <a:prstClr val="black"/>
                </a:solidFill>
              </a:rPr>
              <a:t> ust. 1 ustawy z dnia 25 lutego 2011 r. o substancjach chemicznych i ich mieszaninach (Dz. U. z 2015 r. poz. 1203)</a:t>
            </a:r>
            <a:br>
              <a:rPr lang="pl-PL" sz="1500" dirty="0">
                <a:solidFill>
                  <a:prstClr val="black"/>
                </a:solidFill>
              </a:rPr>
            </a:br>
            <a:r>
              <a:rPr lang="pl-PL" sz="1500" dirty="0">
                <a:solidFill>
                  <a:prstClr val="black"/>
                </a:solidFill>
              </a:rPr>
              <a:t>– w zakresie badań, do których wykonywania są obowiązani. </a:t>
            </a:r>
            <a:br>
              <a:rPr lang="pl-PL" sz="1500" dirty="0">
                <a:solidFill>
                  <a:prstClr val="black"/>
                </a:solidFill>
              </a:rPr>
            </a:br>
            <a:r>
              <a:rPr lang="pl-PL" sz="1500" dirty="0">
                <a:solidFill>
                  <a:prstClr val="black"/>
                </a:solidFill>
              </a:rPr>
              <a:t>1a. Prowadzący instalację oraz użytkownik urządzenia, posiadający certyfikat systemu zarządzania jakością, mogą wykonywać pomiary wielkości emisji lub innych warunków korzystania ze środowiska, do których wykonania są obowiązani, w tym pobieranie próbek, we własnym laboratorium, pod warunkiem że laboratorium to jest również objęte systemem zarządzania jakością lub jest zapewniony automatyczny pobór prób przy użyciu </a:t>
            </a:r>
            <a:r>
              <a:rPr lang="pl-PL" sz="1500" dirty="0" err="1">
                <a:solidFill>
                  <a:prstClr val="black"/>
                </a:solidFill>
              </a:rPr>
              <a:t>próbobierni</a:t>
            </a:r>
            <a:r>
              <a:rPr lang="pl-PL" sz="1500" dirty="0">
                <a:solidFill>
                  <a:prstClr val="black"/>
                </a:solidFill>
              </a:rPr>
              <a:t> objętej nadzorem metrologicznym. </a:t>
            </a:r>
            <a:br>
              <a:rPr lang="pl-PL" sz="1500" dirty="0">
                <a:solidFill>
                  <a:prstClr val="black"/>
                </a:solidFill>
              </a:rPr>
            </a:br>
            <a:r>
              <a:rPr lang="pl-PL" sz="1500" dirty="0">
                <a:solidFill>
                  <a:prstClr val="black"/>
                </a:solidFill>
              </a:rPr>
              <a:t>1b. Przepisów ust. 1 i 1a nie stosuje się do wykonywania pomiarów:</a:t>
            </a:r>
            <a:br>
              <a:rPr lang="pl-PL" sz="1500" dirty="0">
                <a:solidFill>
                  <a:prstClr val="black"/>
                </a:solidFill>
              </a:rPr>
            </a:br>
            <a:r>
              <a:rPr lang="pl-PL" sz="1500" dirty="0">
                <a:solidFill>
                  <a:prstClr val="black"/>
                </a:solidFill>
              </a:rPr>
              <a:t>1) ilości pobieranej wody, do których są obowiązani prowadzący instalację oraz użytkownik urządzenia;</a:t>
            </a:r>
            <a:br>
              <a:rPr lang="pl-PL" sz="1500" dirty="0">
                <a:solidFill>
                  <a:prstClr val="black"/>
                </a:solidFill>
              </a:rPr>
            </a:br>
            <a:r>
              <a:rPr lang="pl-PL" sz="1500" dirty="0">
                <a:solidFill>
                  <a:prstClr val="black"/>
                </a:solidFill>
              </a:rPr>
              <a:t>2) wielkości emisji, do których jest obowiązana służba radiokomunikacyjna amatorska w rozumieniu</a:t>
            </a:r>
            <a:r>
              <a:rPr lang="pl-PL" sz="1500" b="1" dirty="0">
                <a:solidFill>
                  <a:prstClr val="black"/>
                </a:solidFill>
              </a:rPr>
              <a:t> art. 2</a:t>
            </a:r>
            <a:r>
              <a:rPr lang="pl-PL" sz="1500" dirty="0">
                <a:solidFill>
                  <a:prstClr val="black"/>
                </a:solidFill>
              </a:rPr>
              <a:t> </a:t>
            </a:r>
            <a:r>
              <a:rPr lang="pl-PL" sz="1500" i="1" dirty="0">
                <a:solidFill>
                  <a:prstClr val="black"/>
                </a:solidFill>
              </a:rPr>
              <a:t>objaśnienie pojęć ustawowych</a:t>
            </a:r>
            <a:r>
              <a:rPr lang="pl-PL" sz="1500" dirty="0">
                <a:solidFill>
                  <a:prstClr val="black"/>
                </a:solidFill>
              </a:rPr>
              <a:t> pkt 37 ustawy z dnia 16 lipca 2004 r. – Prawo telekomunikacyjne (Dz. U. z 2014 r. poz. 243, z </a:t>
            </a:r>
            <a:r>
              <a:rPr lang="pl-PL" sz="1500" dirty="0" err="1">
                <a:solidFill>
                  <a:prstClr val="black"/>
                </a:solidFill>
              </a:rPr>
              <a:t>późn</a:t>
            </a:r>
            <a:r>
              <a:rPr lang="pl-PL" sz="1500" dirty="0">
                <a:solidFill>
                  <a:prstClr val="black"/>
                </a:solidFill>
              </a:rPr>
              <a:t>. zm.).</a:t>
            </a:r>
            <a:br>
              <a:rPr lang="pl-PL" sz="1500" dirty="0">
                <a:solidFill>
                  <a:prstClr val="black"/>
                </a:solidFill>
              </a:rPr>
            </a:br>
            <a:r>
              <a:rPr lang="pl-PL" sz="1500" dirty="0">
                <a:solidFill>
                  <a:prstClr val="black"/>
                </a:solidFill>
              </a:rPr>
              <a:t>2. Jeżeli prowadzący instalację jest obowiązany do prowadzenia ciągłych pomiarów wielkości emisji, powinien zapewnić możliwość automatycznego </a:t>
            </a:r>
          </a:p>
          <a:p>
            <a:endParaRPr lang="pl-PL" dirty="0"/>
          </a:p>
        </p:txBody>
      </p:sp>
    </p:spTree>
    <p:extLst>
      <p:ext uri="{BB962C8B-B14F-4D97-AF65-F5344CB8AC3E}">
        <p14:creationId xmlns:p14="http://schemas.microsoft.com/office/powerpoint/2010/main" val="1177279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614706"/>
          </a:xfrm>
        </p:spPr>
        <p:txBody>
          <a:bodyPr>
            <a:normAutofit fontScale="90000"/>
          </a:bodyPr>
          <a:lstStyle/>
          <a:p>
            <a:r>
              <a:rPr lang="pl-PL" sz="2400" dirty="0">
                <a:solidFill>
                  <a:prstClr val="black">
                    <a:lumMod val="85000"/>
                    <a:lumOff val="15000"/>
                  </a:prstClr>
                </a:solidFill>
              </a:rPr>
              <a:t>Art. 148. Rozporządzenie w sprawie prowadzenia pomiarów wielkości emisji</a:t>
            </a:r>
            <a:endParaRPr lang="pl-PL" dirty="0"/>
          </a:p>
        </p:txBody>
      </p:sp>
      <p:sp>
        <p:nvSpPr>
          <p:cNvPr id="3" name="Symbol zastępczy zawartości 2"/>
          <p:cNvSpPr>
            <a:spLocks noGrp="1"/>
          </p:cNvSpPr>
          <p:nvPr>
            <p:ph idx="1"/>
          </p:nvPr>
        </p:nvSpPr>
        <p:spPr>
          <a:xfrm>
            <a:off x="1066800" y="1457325"/>
            <a:ext cx="10058400" cy="4577715"/>
          </a:xfrm>
        </p:spPr>
        <p:txBody>
          <a:bodyPr>
            <a:normAutofit lnSpcReduction="10000"/>
          </a:bodyPr>
          <a:lstStyle/>
          <a:p>
            <a:pPr lvl="0">
              <a:buClr>
                <a:prstClr val="black">
                  <a:lumMod val="85000"/>
                  <a:lumOff val="15000"/>
                </a:prstClr>
              </a:buClr>
            </a:pPr>
            <a:r>
              <a:rPr lang="pl-PL" sz="1500" dirty="0">
                <a:solidFill>
                  <a:prstClr val="black"/>
                </a:solidFill>
              </a:rPr>
              <a:t>1. Minister właściwy do spraw środowiska określi, w drodze rozporządzenia, wymagania w zakresie prowadzenia pomiarów wielkości emisji, o których mowa w</a:t>
            </a:r>
            <a:r>
              <a:rPr lang="pl-PL" sz="1500" b="1" dirty="0">
                <a:solidFill>
                  <a:prstClr val="black"/>
                </a:solidFill>
              </a:rPr>
              <a:t> art. 147</a:t>
            </a:r>
            <a:r>
              <a:rPr lang="pl-PL" sz="1500" dirty="0">
                <a:solidFill>
                  <a:prstClr val="black"/>
                </a:solidFill>
              </a:rPr>
              <a:t> </a:t>
            </a:r>
            <a:r>
              <a:rPr lang="pl-PL" sz="1500" i="1" dirty="0">
                <a:solidFill>
                  <a:prstClr val="black"/>
                </a:solidFill>
              </a:rPr>
              <a:t>pomiary wielkości emisji</a:t>
            </a:r>
            <a:r>
              <a:rPr lang="pl-PL" sz="1500" dirty="0">
                <a:solidFill>
                  <a:prstClr val="black"/>
                </a:solidFill>
              </a:rPr>
              <a:t> ust. 1 i 2, oraz pomiarów ilości pobieranej wody, o których mowa w</a:t>
            </a:r>
            <a:r>
              <a:rPr lang="pl-PL" sz="1500" b="1" dirty="0">
                <a:solidFill>
                  <a:prstClr val="black"/>
                </a:solidFill>
              </a:rPr>
              <a:t> art. 147</a:t>
            </a:r>
            <a:r>
              <a:rPr lang="pl-PL" sz="1500" dirty="0">
                <a:solidFill>
                  <a:prstClr val="black"/>
                </a:solidFill>
              </a:rPr>
              <a:t> </a:t>
            </a:r>
            <a:r>
              <a:rPr lang="pl-PL" sz="1500" i="1" dirty="0">
                <a:solidFill>
                  <a:prstClr val="black"/>
                </a:solidFill>
              </a:rPr>
              <a:t>pomiary wielkości emisji</a:t>
            </a:r>
            <a:r>
              <a:rPr lang="pl-PL" sz="1500" dirty="0">
                <a:solidFill>
                  <a:prstClr val="black"/>
                </a:solidFill>
              </a:rPr>
              <a:t> ust. 1, mając na uwadze potrzebę zapewnienia systematycznej kontroli wielkości emisji z niektórych instalacji, źródeł spalania paliw oraz urządzeń spalania lub współspalania odpadów i kontroli ilości pobieranej wody.</a:t>
            </a:r>
            <a:br>
              <a:rPr lang="pl-PL" sz="1500" dirty="0">
                <a:solidFill>
                  <a:prstClr val="black"/>
                </a:solidFill>
              </a:rPr>
            </a:br>
            <a:r>
              <a:rPr lang="pl-PL" sz="1500" dirty="0">
                <a:solidFill>
                  <a:prstClr val="black"/>
                </a:solidFill>
              </a:rPr>
              <a:t>2. W rozporządzeniu, o którym mowa w ust. 1, zostaną ustalone:</a:t>
            </a:r>
            <a:br>
              <a:rPr lang="pl-PL" sz="1500" dirty="0">
                <a:solidFill>
                  <a:prstClr val="black"/>
                </a:solidFill>
              </a:rPr>
            </a:br>
            <a:r>
              <a:rPr lang="pl-PL" sz="1500" dirty="0">
                <a:solidFill>
                  <a:prstClr val="black"/>
                </a:solidFill>
              </a:rPr>
              <a:t>1) przypadki, w których są wymagane ciągłe pomiary emisji z instalacji, źródła spalania paliw albo z urządzenia spalania lub współspalania odpadów;</a:t>
            </a:r>
            <a:br>
              <a:rPr lang="pl-PL" sz="1500" dirty="0">
                <a:solidFill>
                  <a:prstClr val="black"/>
                </a:solidFill>
              </a:rPr>
            </a:br>
            <a:r>
              <a:rPr lang="pl-PL" sz="1500" dirty="0">
                <a:solidFill>
                  <a:prstClr val="black"/>
                </a:solidFill>
              </a:rPr>
              <a:t>2) przypadki, w których są wymagane okresowe pomiary emisji z instalacji, źródła spalania paliw albo z urządzenia spalania lub współspalania odpadów, oraz częstotliwości prowadzenia tych pomiarów;</a:t>
            </a:r>
            <a:br>
              <a:rPr lang="pl-PL" sz="1500" dirty="0">
                <a:solidFill>
                  <a:prstClr val="black"/>
                </a:solidFill>
              </a:rPr>
            </a:br>
            <a:r>
              <a:rPr lang="pl-PL" sz="1500" dirty="0">
                <a:solidFill>
                  <a:prstClr val="black"/>
                </a:solidFill>
              </a:rPr>
              <a:t>3) zakres wykonywania niektórych pomiarów;</a:t>
            </a:r>
            <a:br>
              <a:rPr lang="pl-PL" sz="1500" dirty="0">
                <a:solidFill>
                  <a:prstClr val="black"/>
                </a:solidFill>
              </a:rPr>
            </a:br>
            <a:r>
              <a:rPr lang="pl-PL" sz="1500" dirty="0">
                <a:solidFill>
                  <a:prstClr val="black"/>
                </a:solidFill>
              </a:rPr>
              <a:t>4) referencyjne metodyki wykonywania pomiarów;</a:t>
            </a:r>
            <a:br>
              <a:rPr lang="pl-PL" sz="1500" dirty="0">
                <a:solidFill>
                  <a:prstClr val="black"/>
                </a:solidFill>
              </a:rPr>
            </a:br>
            <a:r>
              <a:rPr lang="pl-PL" sz="1500" dirty="0">
                <a:solidFill>
                  <a:prstClr val="black"/>
                </a:solidFill>
              </a:rPr>
              <a:t>5) sposób ewidencjonowania przeprowadzonych pomiarów. </a:t>
            </a:r>
            <a:br>
              <a:rPr lang="pl-PL" sz="1500" dirty="0">
                <a:solidFill>
                  <a:prstClr val="black"/>
                </a:solidFill>
              </a:rPr>
            </a:br>
            <a:r>
              <a:rPr lang="pl-PL" sz="1500" dirty="0">
                <a:solidFill>
                  <a:prstClr val="black"/>
                </a:solidFill>
              </a:rPr>
              <a:t>3. W rozporządzeniu, o którym mowa w ust. 1, zostanie zawarte wymaganie prowadzenia pomiarów w zależności odpowiednio od:</a:t>
            </a:r>
            <a:br>
              <a:rPr lang="pl-PL" sz="1500" dirty="0">
                <a:solidFill>
                  <a:prstClr val="black"/>
                </a:solidFill>
              </a:rPr>
            </a:br>
            <a:r>
              <a:rPr lang="pl-PL" sz="1500" dirty="0">
                <a:solidFill>
                  <a:prstClr val="black"/>
                </a:solidFill>
              </a:rPr>
              <a:t>1) rodzaju instalacji albo urządzenia;</a:t>
            </a:r>
            <a:br>
              <a:rPr lang="pl-PL" sz="1500" dirty="0">
                <a:solidFill>
                  <a:prstClr val="black"/>
                </a:solidFill>
              </a:rPr>
            </a:br>
            <a:r>
              <a:rPr lang="pl-PL" sz="1500" dirty="0">
                <a:solidFill>
                  <a:prstClr val="black"/>
                </a:solidFill>
              </a:rPr>
              <a:t>2) nominalnej wielkości emisji z instalacji albo urządzenia;</a:t>
            </a:r>
            <a:br>
              <a:rPr lang="pl-PL" sz="1500" dirty="0">
                <a:solidFill>
                  <a:prstClr val="black"/>
                </a:solidFill>
              </a:rPr>
            </a:br>
            <a:r>
              <a:rPr lang="pl-PL" sz="1500" dirty="0">
                <a:solidFill>
                  <a:prstClr val="black"/>
                </a:solidFill>
              </a:rPr>
              <a:t>3) parametrów charakteryzujących wydajność lub moc instalacji albo urządzenia.</a:t>
            </a:r>
            <a:br>
              <a:rPr lang="pl-PL" sz="1500" dirty="0">
                <a:solidFill>
                  <a:prstClr val="black"/>
                </a:solidFill>
              </a:rPr>
            </a:br>
            <a:r>
              <a:rPr lang="pl-PL" sz="1500" dirty="0">
                <a:solidFill>
                  <a:prstClr val="black"/>
                </a:solidFill>
              </a:rPr>
              <a:t>4. Jeżeli obowiązek prowadzenia pomiarów nie wynika z nominalnej wielkości emisji, rozporządzenie, o którym mowa w ust. 1, określa substancje albo energie, których pomiar jest obowiązkowy.</a:t>
            </a:r>
            <a:br>
              <a:rPr lang="pl-PL" sz="1500" dirty="0">
                <a:solidFill>
                  <a:prstClr val="black"/>
                </a:solidFill>
              </a:rPr>
            </a:br>
            <a:r>
              <a:rPr lang="pl-PL" sz="1500" dirty="0">
                <a:solidFill>
                  <a:prstClr val="black"/>
                </a:solidFill>
              </a:rPr>
              <a:t>5. Wymagań dotyczących okresowych pomiarów emisji nie ustanawia się, gdy są one określone w przepisach odrębnych.</a:t>
            </a:r>
          </a:p>
          <a:p>
            <a:endParaRPr lang="pl-PL" dirty="0"/>
          </a:p>
        </p:txBody>
      </p:sp>
    </p:spTree>
    <p:extLst>
      <p:ext uri="{BB962C8B-B14F-4D97-AF65-F5344CB8AC3E}">
        <p14:creationId xmlns:p14="http://schemas.microsoft.com/office/powerpoint/2010/main" val="196891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719481"/>
          </a:xfrm>
        </p:spPr>
        <p:txBody>
          <a:bodyPr>
            <a:normAutofit/>
          </a:bodyPr>
          <a:lstStyle/>
          <a:p>
            <a:r>
              <a:rPr lang="pl-PL" sz="2400" dirty="0">
                <a:latin typeface="Arial" panose="020B0604020202020204" pitchFamily="34" charset="0"/>
                <a:cs typeface="Arial" panose="020B0604020202020204" pitchFamily="34" charset="0"/>
              </a:rPr>
              <a:t>PN-EN ISO/IEC 17025:2018-02 </a:t>
            </a:r>
          </a:p>
        </p:txBody>
      </p:sp>
      <p:sp>
        <p:nvSpPr>
          <p:cNvPr id="3" name="Symbol zastępczy zawartości 2"/>
          <p:cNvSpPr>
            <a:spLocks noGrp="1"/>
          </p:cNvSpPr>
          <p:nvPr>
            <p:ph idx="1"/>
          </p:nvPr>
        </p:nvSpPr>
        <p:spPr>
          <a:xfrm>
            <a:off x="1066800" y="1362075"/>
            <a:ext cx="10058400" cy="4672965"/>
          </a:xfrm>
        </p:spPr>
        <p:txBody>
          <a:bodyPr>
            <a:normAutofit lnSpcReduction="10000"/>
          </a:bodyPr>
          <a:lstStyle/>
          <a:p>
            <a:r>
              <a:rPr lang="pl-PL" dirty="0"/>
              <a:t>Punkt 7.2</a:t>
            </a:r>
          </a:p>
          <a:p>
            <a:r>
              <a:rPr lang="pl-PL" i="1" dirty="0"/>
              <a:t>7.2.1 …,,Wybór i weryfikacja metod’’…</a:t>
            </a:r>
          </a:p>
          <a:p>
            <a:r>
              <a:rPr lang="pl-PL" i="1" dirty="0"/>
              <a:t>7.2.1.1 …,,Laboratorium powinno stosować właściwe metody i procedury dla całej działalności laboratoryjnej oraz, jeżeli jest to właściwe, do oceny niepewności pomiaru, jak również techniki statystyczne stosowane do analizy danych’’…</a:t>
            </a:r>
          </a:p>
          <a:p>
            <a:r>
              <a:rPr lang="pl-PL" i="1" dirty="0"/>
              <a:t>UWAGA …,, Wyrażenie ,, metoda’’ użyte w niniejszym dokumencie może być traktowane jako synonim terminu ,, procedura pomiarowa’’ zidentyfikowanego w ISO/IEC </a:t>
            </a:r>
            <a:r>
              <a:rPr lang="pl-PL" i="1" dirty="0" err="1"/>
              <a:t>Gudie</a:t>
            </a:r>
            <a:r>
              <a:rPr lang="pl-PL" i="1" dirty="0"/>
              <a:t> 99</a:t>
            </a:r>
          </a:p>
          <a:p>
            <a:r>
              <a:rPr lang="pl-PL" i="1" dirty="0"/>
              <a:t>Guide 2.6 (2.5)…,, procedura pomiarowa – szczegółowy opis pomiaru pozostający w zgodności z jedną lub więcej zasad pomiaru oraz z daną metodyką pomiarową, oparty na modelu pomiaru i zawierający sposób obliczeń niezbędnych do otrzymania wyniku pomiaru’’…</a:t>
            </a:r>
          </a:p>
        </p:txBody>
      </p:sp>
    </p:spTree>
    <p:extLst>
      <p:ext uri="{BB962C8B-B14F-4D97-AF65-F5344CB8AC3E}">
        <p14:creationId xmlns:p14="http://schemas.microsoft.com/office/powerpoint/2010/main" val="3091271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586131"/>
          </a:xfrm>
        </p:spPr>
        <p:txBody>
          <a:bodyPr/>
          <a:lstStyle/>
          <a:p>
            <a:r>
              <a:rPr lang="pl-PL" sz="2400" dirty="0">
                <a:solidFill>
                  <a:prstClr val="black">
                    <a:lumMod val="85000"/>
                    <a:lumOff val="15000"/>
                  </a:prstClr>
                </a:solidFill>
                <a:latin typeface="Arial" panose="020B0604020202020204" pitchFamily="34" charset="0"/>
                <a:cs typeface="Arial" panose="020B0604020202020204" pitchFamily="34" charset="0"/>
              </a:rPr>
              <a:t>PN-EN ISO/IEC 17025:2018-02 </a:t>
            </a:r>
            <a:endParaRPr lang="pl-PL" dirty="0"/>
          </a:p>
        </p:txBody>
      </p:sp>
      <p:sp>
        <p:nvSpPr>
          <p:cNvPr id="3" name="Symbol zastępczy zawartości 2"/>
          <p:cNvSpPr>
            <a:spLocks noGrp="1"/>
          </p:cNvSpPr>
          <p:nvPr>
            <p:ph idx="1"/>
          </p:nvPr>
        </p:nvSpPr>
        <p:spPr>
          <a:xfrm>
            <a:off x="1066800" y="1400175"/>
            <a:ext cx="10058400" cy="4634865"/>
          </a:xfrm>
        </p:spPr>
        <p:txBody>
          <a:bodyPr/>
          <a:lstStyle/>
          <a:p>
            <a:r>
              <a:rPr lang="pl-PL" i="1" dirty="0"/>
              <a:t>Guide 2.6 (2.5)</a:t>
            </a:r>
          </a:p>
          <a:p>
            <a:r>
              <a:rPr lang="pl-PL" i="1" dirty="0"/>
              <a:t>Uwaga 1 …,,Procedura pomiarowa jest zazwyczaj sprecyzowana w postaci dokumentu, na tyle szczegółowego, aby mierzący mógł wykonać pomiar.’’…</a:t>
            </a:r>
          </a:p>
          <a:p>
            <a:r>
              <a:rPr lang="pl-PL" i="1" dirty="0"/>
              <a:t>Uwaga 2 …,,Procedura pomiarowa może zawierać deklarację odnoszącą się do niepewności pomiaru docelowej.’’…</a:t>
            </a:r>
          </a:p>
          <a:p>
            <a:r>
              <a:rPr lang="pl-PL" i="1" dirty="0"/>
              <a:t>Uwaga 3 …,, Procedura pomiarowa jest czasem nazywana standardową procedurą pomiarową i w skrócie oznacza SOP.’’…</a:t>
            </a:r>
            <a:endParaRPr lang="pl-PL" dirty="0"/>
          </a:p>
        </p:txBody>
      </p:sp>
    </p:spTree>
    <p:extLst>
      <p:ext uri="{BB962C8B-B14F-4D97-AF65-F5344CB8AC3E}">
        <p14:creationId xmlns:p14="http://schemas.microsoft.com/office/powerpoint/2010/main" val="49202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757581"/>
          </a:xfrm>
        </p:spPr>
        <p:txBody>
          <a:bodyPr>
            <a:normAutofit/>
          </a:bodyPr>
          <a:lstStyle/>
          <a:p>
            <a:r>
              <a:rPr lang="pl-PL" sz="2400" dirty="0">
                <a:latin typeface="Arial" panose="020B0604020202020204" pitchFamily="34" charset="0"/>
                <a:cs typeface="Arial" panose="020B0604020202020204" pitchFamily="34" charset="0"/>
              </a:rPr>
              <a:t>PKN-ISO/IEC Guide 99:2010</a:t>
            </a:r>
          </a:p>
        </p:txBody>
      </p:sp>
      <p:sp>
        <p:nvSpPr>
          <p:cNvPr id="3" name="Symbol zastępczy zawartości 2"/>
          <p:cNvSpPr>
            <a:spLocks noGrp="1"/>
          </p:cNvSpPr>
          <p:nvPr>
            <p:ph idx="1"/>
          </p:nvPr>
        </p:nvSpPr>
        <p:spPr>
          <a:xfrm>
            <a:off x="1066800" y="1400175"/>
            <a:ext cx="10058400" cy="4634865"/>
          </a:xfrm>
        </p:spPr>
        <p:txBody>
          <a:bodyPr/>
          <a:lstStyle/>
          <a:p>
            <a:r>
              <a:rPr lang="pl-PL" i="1" dirty="0"/>
              <a:t>Guide 2.7</a:t>
            </a:r>
          </a:p>
          <a:p>
            <a:r>
              <a:rPr lang="pl-PL" i="1" dirty="0"/>
              <a:t>Procedura pomiarowa odniesienia – procedura pomiarowa referencyjna</a:t>
            </a:r>
          </a:p>
          <a:p>
            <a:pPr algn="just"/>
            <a:r>
              <a:rPr lang="pl-PL" i="1" dirty="0"/>
              <a:t>…,, procedura pomiarowa przyjęta jako ta, która zapewnia wyniki pomiarów odpowiednie do ich zamierzonego wykorzystania przy ocenie poprawności pomiaru wielkości zmierzonych otrzymanych za pomocą innych procedur pomiarowych dla wielkości tego samego rodzaju, przy wzorcowaniu lub wyznaczaniu właściwości materiałów odniesienia’’…  </a:t>
            </a:r>
          </a:p>
          <a:p>
            <a:endParaRPr lang="pl-PL" dirty="0"/>
          </a:p>
        </p:txBody>
      </p:sp>
    </p:spTree>
    <p:extLst>
      <p:ext uri="{BB962C8B-B14F-4D97-AF65-F5344CB8AC3E}">
        <p14:creationId xmlns:p14="http://schemas.microsoft.com/office/powerpoint/2010/main" val="3335845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614706"/>
          </a:xfrm>
        </p:spPr>
        <p:txBody>
          <a:bodyPr>
            <a:normAutofit/>
          </a:bodyPr>
          <a:lstStyle/>
          <a:p>
            <a:r>
              <a:rPr lang="pl-PL" sz="2400" dirty="0"/>
              <a:t>Bilans – wybrane metody</a:t>
            </a:r>
          </a:p>
        </p:txBody>
      </p:sp>
      <p:sp>
        <p:nvSpPr>
          <p:cNvPr id="3" name="Symbol zastępczy zawartości 2"/>
          <p:cNvSpPr>
            <a:spLocks noGrp="1"/>
          </p:cNvSpPr>
          <p:nvPr>
            <p:ph idx="1"/>
          </p:nvPr>
        </p:nvSpPr>
        <p:spPr>
          <a:xfrm>
            <a:off x="1066800" y="1257300"/>
            <a:ext cx="10058400" cy="4777740"/>
          </a:xfrm>
        </p:spPr>
        <p:txBody>
          <a:bodyPr/>
          <a:lstStyle/>
          <a:p>
            <a:r>
              <a:rPr lang="pl-PL" dirty="0"/>
              <a:t>Indeks chemicznego zapotrzebowania na tlen :</a:t>
            </a:r>
          </a:p>
          <a:p>
            <a:r>
              <a:rPr lang="pl-PL" b="1" dirty="0"/>
              <a:t>PN-ISO 6060:2006 –Polska Norma (miareczkowanie)</a:t>
            </a:r>
          </a:p>
          <a:p>
            <a:r>
              <a:rPr lang="pl-PL" dirty="0"/>
              <a:t>Jakość wody -- Oznaczanie chemicznego zapotrzebowania tlenu</a:t>
            </a:r>
          </a:p>
          <a:p>
            <a:r>
              <a:rPr lang="pl-PL" b="1" dirty="0"/>
              <a:t>Zakres</a:t>
            </a:r>
          </a:p>
          <a:p>
            <a:r>
              <a:rPr lang="pl-PL" dirty="0"/>
              <a:t>Podano metodę oznaczania chemicznego zapotrzebowania tlenu, </a:t>
            </a:r>
            <a:r>
              <a:rPr lang="pl-PL" dirty="0" err="1"/>
              <a:t>ChZT</a:t>
            </a:r>
            <a:r>
              <a:rPr lang="pl-PL" dirty="0"/>
              <a:t>, wody. Ma ona zastosowanie do wody o wartości </a:t>
            </a:r>
            <a:r>
              <a:rPr lang="pl-PL" dirty="0" err="1"/>
              <a:t>ChZT</a:t>
            </a:r>
            <a:r>
              <a:rPr lang="pl-PL" dirty="0"/>
              <a:t> między 30 mg/l a 700 mg/l, zaś zawartość chlorków nie może przekraczać 1000 mg/l. Próbka wody odpowiadająca tym warunkom może być bezpośrednio użyta do analizy. Jeżeli wartość </a:t>
            </a:r>
            <a:r>
              <a:rPr lang="pl-PL" dirty="0" err="1"/>
              <a:t>ChZT</a:t>
            </a:r>
            <a:r>
              <a:rPr lang="pl-PL" dirty="0"/>
              <a:t> przekracza 700 mg/l, próbkę wody należy rozcieńczyć. W celu uzyskania najlepszej dokładności zaleca się, aby wartość </a:t>
            </a:r>
            <a:r>
              <a:rPr lang="pl-PL" dirty="0" err="1"/>
              <a:t>ChZT</a:t>
            </a:r>
            <a:r>
              <a:rPr lang="pl-PL" dirty="0"/>
              <a:t> mieściła </a:t>
            </a:r>
            <a:r>
              <a:rPr lang="pl-PL" dirty="0" err="1"/>
              <a:t>sie</a:t>
            </a:r>
            <a:r>
              <a:rPr lang="pl-PL" dirty="0"/>
              <a:t> w zakresie 300 mg/l do 600 mg/l</a:t>
            </a:r>
          </a:p>
          <a:p>
            <a:endParaRPr lang="pl-PL" dirty="0"/>
          </a:p>
          <a:p>
            <a:endParaRPr lang="pl-PL" dirty="0"/>
          </a:p>
        </p:txBody>
      </p:sp>
    </p:spTree>
    <p:extLst>
      <p:ext uri="{BB962C8B-B14F-4D97-AF65-F5344CB8AC3E}">
        <p14:creationId xmlns:p14="http://schemas.microsoft.com/office/powerpoint/2010/main" val="239591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709956"/>
          </a:xfrm>
        </p:spPr>
        <p:txBody>
          <a:bodyPr>
            <a:normAutofit/>
          </a:bodyPr>
          <a:lstStyle/>
          <a:p>
            <a:r>
              <a:rPr lang="pl-PL" sz="2400" dirty="0">
                <a:solidFill>
                  <a:prstClr val="black">
                    <a:lumMod val="85000"/>
                    <a:lumOff val="15000"/>
                  </a:prstClr>
                </a:solidFill>
              </a:rPr>
              <a:t>Bilans – wybrane metody</a:t>
            </a:r>
            <a:endParaRPr lang="pl-PL" sz="2400" dirty="0"/>
          </a:p>
        </p:txBody>
      </p:sp>
      <p:sp>
        <p:nvSpPr>
          <p:cNvPr id="3" name="Symbol zastępczy zawartości 2"/>
          <p:cNvSpPr>
            <a:spLocks noGrp="1"/>
          </p:cNvSpPr>
          <p:nvPr>
            <p:ph idx="1"/>
          </p:nvPr>
        </p:nvSpPr>
        <p:spPr>
          <a:xfrm>
            <a:off x="1066800" y="1352550"/>
            <a:ext cx="10058400" cy="4682490"/>
          </a:xfrm>
        </p:spPr>
        <p:txBody>
          <a:bodyPr>
            <a:normAutofit lnSpcReduction="10000"/>
          </a:bodyPr>
          <a:lstStyle/>
          <a:p>
            <a:pPr marL="342900" indent="-342900">
              <a:buFont typeface="+mj-lt"/>
              <a:buAutoNum type="arabicPeriod"/>
            </a:pPr>
            <a:r>
              <a:rPr lang="pl-PL" dirty="0"/>
              <a:t>Indeks chemicznego zapotrzebowania na tlen :</a:t>
            </a:r>
          </a:p>
          <a:p>
            <a:pPr marL="0" indent="0">
              <a:buNone/>
            </a:pPr>
            <a:r>
              <a:rPr lang="pl-PL" b="1" dirty="0"/>
              <a:t>    PN-ISO 15705:2005 </a:t>
            </a:r>
          </a:p>
          <a:p>
            <a:r>
              <a:rPr lang="pl-PL" dirty="0"/>
              <a:t>Jakość wody -- Oznaczanie indeksu chemicznego zapotrzebowania tlenu (SP-</a:t>
            </a:r>
            <a:r>
              <a:rPr lang="pl-PL" dirty="0" err="1"/>
              <a:t>ChZT</a:t>
            </a:r>
            <a:r>
              <a:rPr lang="pl-PL" dirty="0"/>
              <a:t>) -- Metoda zminiaturyzowana z zastosowaniem szczelnych probówek</a:t>
            </a:r>
          </a:p>
          <a:p>
            <a:r>
              <a:rPr lang="pl-PL" b="1" dirty="0"/>
              <a:t>Zakres</a:t>
            </a:r>
          </a:p>
          <a:p>
            <a:r>
              <a:rPr lang="pl-PL" dirty="0"/>
              <a:t>Podano metodę oznaczania chemicznego zapotrzebowania tlenu (SP-</a:t>
            </a:r>
            <a:r>
              <a:rPr lang="pl-PL" dirty="0" err="1"/>
              <a:t>ChZT</a:t>
            </a:r>
            <a:r>
              <a:rPr lang="pl-PL" dirty="0"/>
              <a:t>) z zastosowaniem szczelnych probówek. Oznaczanie ma charakter empiryczny i jest przydatne do badania wszelkich próbek wody, w tym wszystkich ścieków bytowo-gospodarczych i przemysłowych. Metoda ma zastosowanie do badania próbek nierozcieńczonych, o wartościach SP-</a:t>
            </a:r>
            <a:r>
              <a:rPr lang="pl-PL" dirty="0" err="1"/>
              <a:t>ChZT</a:t>
            </a:r>
            <a:r>
              <a:rPr lang="pl-PL" dirty="0"/>
              <a:t> do 1000 mg/l i stężeniu chlorków nieprzekraczającym 1000 mg/l. Próbki o większych wartościach SP-</a:t>
            </a:r>
            <a:r>
              <a:rPr lang="pl-PL" dirty="0" err="1"/>
              <a:t>ChZT</a:t>
            </a:r>
            <a:r>
              <a:rPr lang="pl-PL" dirty="0"/>
              <a:t> wymagają wstępnego rozcieńczenia</a:t>
            </a:r>
          </a:p>
          <a:p>
            <a:pPr marL="0" indent="0">
              <a:buNone/>
            </a:pPr>
            <a:endParaRPr lang="pl-PL" dirty="0"/>
          </a:p>
        </p:txBody>
      </p:sp>
    </p:spTree>
    <p:extLst>
      <p:ext uri="{BB962C8B-B14F-4D97-AF65-F5344CB8AC3E}">
        <p14:creationId xmlns:p14="http://schemas.microsoft.com/office/powerpoint/2010/main" val="42355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471831"/>
          </a:xfrm>
        </p:spPr>
        <p:txBody>
          <a:bodyPr>
            <a:normAutofit/>
          </a:bodyPr>
          <a:lstStyle/>
          <a:p>
            <a:r>
              <a:rPr lang="pl-PL" sz="2400" dirty="0">
                <a:solidFill>
                  <a:prstClr val="black">
                    <a:lumMod val="85000"/>
                    <a:lumOff val="15000"/>
                  </a:prstClr>
                </a:solidFill>
              </a:rPr>
              <a:t>Bilans – wybrane metody</a:t>
            </a:r>
            <a:endParaRPr lang="pl-PL" sz="2400" dirty="0"/>
          </a:p>
        </p:txBody>
      </p:sp>
      <p:sp>
        <p:nvSpPr>
          <p:cNvPr id="3" name="Symbol zastępczy zawartości 2"/>
          <p:cNvSpPr>
            <a:spLocks noGrp="1"/>
          </p:cNvSpPr>
          <p:nvPr>
            <p:ph idx="1"/>
          </p:nvPr>
        </p:nvSpPr>
        <p:spPr>
          <a:xfrm>
            <a:off x="1066800" y="1181101"/>
            <a:ext cx="10058400" cy="4853940"/>
          </a:xfrm>
        </p:spPr>
        <p:txBody>
          <a:bodyPr>
            <a:normAutofit/>
          </a:bodyPr>
          <a:lstStyle/>
          <a:p>
            <a:r>
              <a:rPr lang="pl-PL" b="1" i="1" dirty="0"/>
              <a:t>Zasada metody. </a:t>
            </a:r>
            <a:r>
              <a:rPr lang="pl-PL" dirty="0"/>
              <a:t>Oznaczenie chemicznego zapotrzebowania tlenu metodą</a:t>
            </a:r>
          </a:p>
          <a:p>
            <a:r>
              <a:rPr lang="pl-PL" dirty="0" err="1"/>
              <a:t>dichromianową</a:t>
            </a:r>
            <a:r>
              <a:rPr lang="pl-PL" dirty="0"/>
              <a:t> polega na określeniu liczby miligramów </a:t>
            </a:r>
            <a:r>
              <a:rPr lang="pl-PL" dirty="0" err="1"/>
              <a:t>dichromianu</a:t>
            </a:r>
            <a:r>
              <a:rPr lang="pl-PL" dirty="0"/>
              <a:t>(VI) potasu</a:t>
            </a:r>
          </a:p>
          <a:p>
            <a:r>
              <a:rPr lang="pl-PL" dirty="0"/>
              <a:t>w przeliczeniu na O2 zużytego na utlenienie związków organicznych i niektórych</a:t>
            </a:r>
          </a:p>
          <a:p>
            <a:r>
              <a:rPr lang="pl-PL" dirty="0"/>
              <a:t>nieorganicznych obecnych w analizowanej wodzie lub ściekach. Utlenianie próbki</a:t>
            </a:r>
          </a:p>
          <a:p>
            <a:r>
              <a:rPr lang="pl-PL" dirty="0"/>
              <a:t>przeprowadzane jest w gorącym roztworze </a:t>
            </a:r>
            <a:r>
              <a:rPr lang="pl-PL" dirty="0" err="1"/>
              <a:t>dichromianu</a:t>
            </a:r>
            <a:r>
              <a:rPr lang="pl-PL" dirty="0"/>
              <a:t>(VI) potasu w kwasie siarkowym(VI),</a:t>
            </a:r>
          </a:p>
          <a:p>
            <a:r>
              <a:rPr lang="pl-PL" dirty="0"/>
              <a:t>wobec siarczanu(VI) srebra jako katalizatora. Chlorki maskuje się siarczanem(VI) rtęci.</a:t>
            </a:r>
          </a:p>
        </p:txBody>
      </p:sp>
    </p:spTree>
    <p:extLst>
      <p:ext uri="{BB962C8B-B14F-4D97-AF65-F5344CB8AC3E}">
        <p14:creationId xmlns:p14="http://schemas.microsoft.com/office/powerpoint/2010/main" val="1029322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557556"/>
          </a:xfrm>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a:xfrm>
            <a:off x="1066800" y="1276349"/>
            <a:ext cx="10058400" cy="5038725"/>
          </a:xfrm>
        </p:spPr>
        <p:txBody>
          <a:bodyPr>
            <a:normAutofit fontScale="77500" lnSpcReduction="20000"/>
          </a:bodyPr>
          <a:lstStyle/>
          <a:p>
            <a:r>
              <a:rPr lang="pl-PL" b="1" i="1" dirty="0"/>
              <a:t>Odczynniki.</a:t>
            </a:r>
          </a:p>
          <a:p>
            <a:r>
              <a:rPr lang="pl-PL" dirty="0"/>
              <a:t>A. stężony kwas siarkowy(VI) H2SO4 cz.d.a.,</a:t>
            </a:r>
          </a:p>
          <a:p>
            <a:r>
              <a:rPr lang="pl-PL" dirty="0"/>
              <a:t>B. kwas siarkowy(VI) z katalizatorem (11g Ag2SO4 dodać do 1 dm3 kwasu siarkowego,</a:t>
            </a:r>
          </a:p>
          <a:p>
            <a:r>
              <a:rPr lang="pl-PL" dirty="0"/>
              <a:t>pozostawić na 2 dni),</a:t>
            </a:r>
          </a:p>
          <a:p>
            <a:r>
              <a:rPr lang="pl-PL" dirty="0"/>
              <a:t>C. 0,02 M roztwór wodny </a:t>
            </a:r>
            <a:r>
              <a:rPr lang="pl-PL" dirty="0" err="1"/>
              <a:t>dichromianu</a:t>
            </a:r>
            <a:r>
              <a:rPr lang="pl-PL" dirty="0"/>
              <a:t>(VI) potasu (K2Cr2O7 cz.d.a. rozetrzeć w moździerzu,</a:t>
            </a:r>
          </a:p>
          <a:p>
            <a:r>
              <a:rPr lang="pl-PL" dirty="0"/>
              <a:t>wysuszyć do stałej masy w temperaturze 105oC, odważyć 5,884 g i rozpuścić w wodzie</a:t>
            </a:r>
          </a:p>
          <a:p>
            <a:r>
              <a:rPr lang="pl-PL" dirty="0"/>
              <a:t>destylowanej w kolbie miarowej na 1 dm3),</a:t>
            </a:r>
          </a:p>
          <a:p>
            <a:r>
              <a:rPr lang="pl-PL" dirty="0"/>
              <a:t>D. 0,02 M roztwór wodny </a:t>
            </a:r>
            <a:r>
              <a:rPr lang="pl-PL" dirty="0" err="1"/>
              <a:t>dichromianu</a:t>
            </a:r>
            <a:r>
              <a:rPr lang="pl-PL" dirty="0"/>
              <a:t>(VI) potasu z siarczanem (VI) rtęci(II) (odważyć 20 g</a:t>
            </a:r>
          </a:p>
          <a:p>
            <a:r>
              <a:rPr lang="pl-PL" dirty="0"/>
              <a:t>HgSO4 cz.d.a., rozpuścić w 800 cm3 wody destylowanej, a następnie dodać 100 cm3 stęż.</a:t>
            </a:r>
          </a:p>
          <a:p>
            <a:r>
              <a:rPr lang="pl-PL" dirty="0"/>
              <a:t>H2SO4, ochłodzić i dodać 5,884 g K2Cr2O7 cz.d.a., wysuszonego jak wyżej i po rozpuszczeniu</a:t>
            </a:r>
          </a:p>
          <a:p>
            <a:r>
              <a:rPr lang="pl-PL" dirty="0"/>
              <a:t>uzupełnić wodą destylowaną do 1 dm3)</a:t>
            </a:r>
          </a:p>
        </p:txBody>
      </p:sp>
    </p:spTree>
    <p:extLst>
      <p:ext uri="{BB962C8B-B14F-4D97-AF65-F5344CB8AC3E}">
        <p14:creationId xmlns:p14="http://schemas.microsoft.com/office/powerpoint/2010/main" val="8536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528981"/>
          </a:xfrm>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a:xfrm>
            <a:off x="1066800" y="1295400"/>
            <a:ext cx="10058400" cy="4739640"/>
          </a:xfrm>
        </p:spPr>
        <p:txBody>
          <a:bodyPr/>
          <a:lstStyle/>
          <a:p>
            <a:r>
              <a:rPr lang="pl-PL" dirty="0"/>
              <a:t>E. ok. 0,06 M roztwór wodny soli Mohra (23,5 g FeSO4 · (NH4)2(SO4) · 6 H2O cz.d.a.</a:t>
            </a:r>
          </a:p>
          <a:p>
            <a:r>
              <a:rPr lang="pl-PL" dirty="0"/>
              <a:t>rozpuścić w wodzie destylowanej, dodać 20 cm3 kwasu siarkowego cz.d.a., ochłodzić</a:t>
            </a:r>
          </a:p>
          <a:p>
            <a:r>
              <a:rPr lang="pl-PL" dirty="0"/>
              <a:t>i uzupełnić wodą destylowaną do 1 dm3) ,</a:t>
            </a:r>
          </a:p>
          <a:p>
            <a:r>
              <a:rPr lang="pl-PL" dirty="0"/>
              <a:t>F. roztwór wodny </a:t>
            </a:r>
            <a:r>
              <a:rPr lang="pl-PL" dirty="0" err="1"/>
              <a:t>ferroiny</a:t>
            </a:r>
            <a:r>
              <a:rPr lang="pl-PL" dirty="0"/>
              <a:t>, wskaźnik (1,485 g 1,10-fenantroliny jednowodnej rozpuścić</a:t>
            </a:r>
          </a:p>
          <a:p>
            <a:r>
              <a:rPr lang="pl-PL" dirty="0"/>
              <a:t>w wodzie destylowanej, dodać 0,7 g siarczanu(VI) żelaza(II) i dopełnić wodą do 100 cm3)</a:t>
            </a:r>
          </a:p>
        </p:txBody>
      </p:sp>
    </p:spTree>
    <p:extLst>
      <p:ext uri="{BB962C8B-B14F-4D97-AF65-F5344CB8AC3E}">
        <p14:creationId xmlns:p14="http://schemas.microsoft.com/office/powerpoint/2010/main" val="24506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2400" dirty="0">
                <a:solidFill>
                  <a:schemeClr val="tx1"/>
                </a:solidFill>
                <a:latin typeface="Arial"/>
                <a:ea typeface="+mj-ea"/>
                <a:cs typeface="Arial" panose="020B0604020202020204" pitchFamily="34" charset="0"/>
              </a:rPr>
              <a:t>Akredytacja Laboratorium Badawczego w Polskim Centrum Akredytacji – wymagania, oraz wytyczne do potwierdzenia kompetencji Laboratorium.</a:t>
            </a:r>
            <a:endParaRPr lang="pl-PL" dirty="0">
              <a:solidFill>
                <a:schemeClr val="tx1"/>
              </a:solidFill>
            </a:endParaRPr>
          </a:p>
        </p:txBody>
      </p:sp>
      <p:sp>
        <p:nvSpPr>
          <p:cNvPr id="3" name="Symbol zastępczy zawartości 2"/>
          <p:cNvSpPr>
            <a:spLocks noGrp="1"/>
          </p:cNvSpPr>
          <p:nvPr>
            <p:ph idx="1"/>
          </p:nvPr>
        </p:nvSpPr>
        <p:spPr>
          <a:xfrm>
            <a:off x="1066800" y="1771650"/>
            <a:ext cx="10058400" cy="4263390"/>
          </a:xfrm>
        </p:spPr>
        <p:txBody>
          <a:bodyPr/>
          <a:lstStyle/>
          <a:p>
            <a:pPr marL="0" indent="0" algn="just">
              <a:lnSpc>
                <a:spcPct val="80000"/>
              </a:lnSpc>
              <a:buNone/>
            </a:pPr>
            <a:r>
              <a:rPr lang="pl-PL" altLang="pl-PL" dirty="0"/>
              <a:t>Akredytacja – termin akredytacja oznacza postepowanie, w którym upoważniona jednostka wydaje formalne oświadczenie, że organizacja lub osoba są kompetentne do wykonywania określonych zadań. Wiąże się to z inspekcją dotyczącą jakości usług wykonywanych przez akredytowaną osobę lub organizację.</a:t>
            </a:r>
          </a:p>
          <a:p>
            <a:pPr marL="0" indent="0" algn="just">
              <a:lnSpc>
                <a:spcPct val="80000"/>
              </a:lnSpc>
              <a:buNone/>
            </a:pPr>
            <a:endParaRPr lang="pl-PL" altLang="pl-PL" dirty="0"/>
          </a:p>
          <a:p>
            <a:pPr marL="0" indent="0" algn="just">
              <a:lnSpc>
                <a:spcPct val="80000"/>
              </a:lnSpc>
              <a:buNone/>
            </a:pPr>
            <a:r>
              <a:rPr lang="pl-PL" altLang="pl-PL" dirty="0"/>
              <a:t>W Polsce upoważnioną jednostką akredytującą laboratoria oraz różne podmioty gospodarcze i instytucje inspekcyjne jest Polskie Centrum Akredytacji.</a:t>
            </a:r>
          </a:p>
          <a:p>
            <a:pPr marL="0" indent="0" algn="just">
              <a:lnSpc>
                <a:spcPct val="80000"/>
              </a:lnSpc>
              <a:buNone/>
            </a:pPr>
            <a:endParaRPr lang="pl-PL" altLang="pl-PL" dirty="0"/>
          </a:p>
          <a:p>
            <a:pPr marL="0" indent="0" algn="just">
              <a:lnSpc>
                <a:spcPct val="80000"/>
              </a:lnSpc>
              <a:buNone/>
            </a:pPr>
            <a:r>
              <a:rPr lang="pl-PL" altLang="pl-PL" dirty="0"/>
              <a:t>Polskie Centrum Akredytacji prowadzi działalność akredytacyjną na mocy ustawy z dnia 30.08.2002 r. o Systemie Oceny Zgodności. </a:t>
            </a:r>
          </a:p>
          <a:p>
            <a:endParaRPr lang="pl-PL" dirty="0"/>
          </a:p>
        </p:txBody>
      </p:sp>
    </p:spTree>
    <p:extLst>
      <p:ext uri="{BB962C8B-B14F-4D97-AF65-F5344CB8AC3E}">
        <p14:creationId xmlns:p14="http://schemas.microsoft.com/office/powerpoint/2010/main" val="255556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b="1" i="1" dirty="0">
                <a:latin typeface="Times New Roman" panose="02020603050405020304" pitchFamily="18" charset="0"/>
              </a:rPr>
              <a:t>Mianowanie roztworu soli Mohra (E).</a:t>
            </a:r>
          </a:p>
          <a:p>
            <a:r>
              <a:rPr lang="pl-PL" dirty="0">
                <a:latin typeface="Times New Roman" panose="02020603050405020304" pitchFamily="18" charset="0"/>
              </a:rPr>
              <a:t>Do kolby sto</a:t>
            </a:r>
            <a:r>
              <a:rPr lang="pl-PL" dirty="0">
                <a:latin typeface="TimesNewRoman"/>
              </a:rPr>
              <a:t>ż</a:t>
            </a:r>
            <a:r>
              <a:rPr lang="pl-PL" dirty="0">
                <a:latin typeface="Times New Roman" panose="02020603050405020304" pitchFamily="18" charset="0"/>
              </a:rPr>
              <a:t>kowej odmierzy</a:t>
            </a:r>
            <a:r>
              <a:rPr lang="pl-PL" dirty="0">
                <a:latin typeface="TimesNewRoman"/>
              </a:rPr>
              <a:t>ć </a:t>
            </a:r>
            <a:r>
              <a:rPr lang="pl-PL" dirty="0">
                <a:latin typeface="Times New Roman" panose="02020603050405020304" pitchFamily="18" charset="0"/>
              </a:rPr>
              <a:t>cylindrem 90 cm</a:t>
            </a:r>
            <a:r>
              <a:rPr lang="pl-PL" sz="1050" dirty="0">
                <a:latin typeface="Times New Roman" panose="02020603050405020304" pitchFamily="18" charset="0"/>
              </a:rPr>
              <a:t>3 </a:t>
            </a:r>
            <a:r>
              <a:rPr lang="pl-PL" dirty="0">
                <a:latin typeface="Times New Roman" panose="02020603050405020304" pitchFamily="18" charset="0"/>
              </a:rPr>
              <a:t>wody destylowanej oraz 27 cm</a:t>
            </a:r>
            <a:r>
              <a:rPr lang="pl-PL" sz="1050" dirty="0">
                <a:latin typeface="Times New Roman" panose="02020603050405020304" pitchFamily="18" charset="0"/>
              </a:rPr>
              <a:t>3</a:t>
            </a:r>
          </a:p>
          <a:p>
            <a:r>
              <a:rPr lang="pl-PL" dirty="0">
                <a:latin typeface="Times New Roman" panose="02020603050405020304" pitchFamily="18" charset="0"/>
              </a:rPr>
              <a:t>H</a:t>
            </a:r>
            <a:r>
              <a:rPr lang="pl-PL" sz="1050" dirty="0">
                <a:latin typeface="Times New Roman" panose="02020603050405020304" pitchFamily="18" charset="0"/>
              </a:rPr>
              <a:t>2</a:t>
            </a:r>
            <a:r>
              <a:rPr lang="pl-PL" dirty="0">
                <a:latin typeface="Times New Roman" panose="02020603050405020304" pitchFamily="18" charset="0"/>
              </a:rPr>
              <a:t>SO</a:t>
            </a:r>
            <a:r>
              <a:rPr lang="pl-PL" sz="1050" dirty="0">
                <a:latin typeface="Times New Roman" panose="02020603050405020304" pitchFamily="18" charset="0"/>
              </a:rPr>
              <a:t>4 </a:t>
            </a:r>
            <a:r>
              <a:rPr lang="pl-PL" dirty="0">
                <a:latin typeface="Times New Roman" panose="02020603050405020304" pitchFamily="18" charset="0"/>
              </a:rPr>
              <a:t>(A), roztwór ozi</a:t>
            </a:r>
            <a:r>
              <a:rPr lang="pl-PL" dirty="0">
                <a:latin typeface="TimesNewRoman"/>
              </a:rPr>
              <a:t>ę</a:t>
            </a:r>
            <a:r>
              <a:rPr lang="pl-PL" dirty="0">
                <a:latin typeface="Times New Roman" panose="02020603050405020304" pitchFamily="18" charset="0"/>
              </a:rPr>
              <a:t>bi</a:t>
            </a:r>
            <a:r>
              <a:rPr lang="pl-PL" dirty="0">
                <a:latin typeface="TimesNewRoman"/>
              </a:rPr>
              <a:t>ć</a:t>
            </a:r>
            <a:r>
              <a:rPr lang="pl-PL" dirty="0">
                <a:latin typeface="Times New Roman" panose="02020603050405020304" pitchFamily="18" charset="0"/>
              </a:rPr>
              <a:t>, doda</a:t>
            </a:r>
            <a:r>
              <a:rPr lang="pl-PL" dirty="0">
                <a:latin typeface="TimesNewRoman"/>
              </a:rPr>
              <a:t>ć </a:t>
            </a:r>
            <a:r>
              <a:rPr lang="pl-PL" dirty="0">
                <a:latin typeface="Times New Roman" panose="02020603050405020304" pitchFamily="18" charset="0"/>
              </a:rPr>
              <a:t>pipet</a:t>
            </a:r>
            <a:r>
              <a:rPr lang="pl-PL" dirty="0">
                <a:latin typeface="TimesNewRoman"/>
              </a:rPr>
              <a:t>ą </a:t>
            </a:r>
            <a:r>
              <a:rPr lang="pl-PL" dirty="0">
                <a:latin typeface="Times New Roman" panose="02020603050405020304" pitchFamily="18" charset="0"/>
              </a:rPr>
              <a:t>10 cm</a:t>
            </a:r>
            <a:r>
              <a:rPr lang="pl-PL" sz="1050" dirty="0">
                <a:latin typeface="Times New Roman" panose="02020603050405020304" pitchFamily="18" charset="0"/>
              </a:rPr>
              <a:t>3 </a:t>
            </a:r>
            <a:r>
              <a:rPr lang="pl-PL" dirty="0">
                <a:latin typeface="Times New Roman" panose="02020603050405020304" pitchFamily="18" charset="0"/>
              </a:rPr>
              <a:t>roztworu </a:t>
            </a:r>
            <a:r>
              <a:rPr lang="pl-PL" dirty="0" err="1">
                <a:latin typeface="Times New Roman" panose="02020603050405020304" pitchFamily="18" charset="0"/>
              </a:rPr>
              <a:t>dichromianu</a:t>
            </a:r>
            <a:r>
              <a:rPr lang="pl-PL" dirty="0">
                <a:latin typeface="Times New Roman" panose="02020603050405020304" pitchFamily="18" charset="0"/>
              </a:rPr>
              <a:t>(VI) potasu (C), 5</a:t>
            </a:r>
          </a:p>
          <a:p>
            <a:r>
              <a:rPr lang="pl-PL" dirty="0">
                <a:latin typeface="Times New Roman" panose="02020603050405020304" pitchFamily="18" charset="0"/>
              </a:rPr>
              <a:t>kropli wska</a:t>
            </a:r>
            <a:r>
              <a:rPr lang="pl-PL" dirty="0">
                <a:latin typeface="TimesNewRoman"/>
              </a:rPr>
              <a:t>ź</a:t>
            </a:r>
            <a:r>
              <a:rPr lang="pl-PL" dirty="0">
                <a:latin typeface="Times New Roman" panose="02020603050405020304" pitchFamily="18" charset="0"/>
              </a:rPr>
              <a:t>nika (F) i miareczkowa</a:t>
            </a:r>
            <a:r>
              <a:rPr lang="pl-PL" dirty="0">
                <a:latin typeface="TimesNewRoman"/>
              </a:rPr>
              <a:t>ć </a:t>
            </a:r>
            <a:r>
              <a:rPr lang="pl-PL" dirty="0">
                <a:latin typeface="Times New Roman" panose="02020603050405020304" pitchFamily="18" charset="0"/>
              </a:rPr>
              <a:t>roztworem soli Mohra (E) do zmiany zabarwienia od</a:t>
            </a:r>
          </a:p>
          <a:p>
            <a:r>
              <a:rPr lang="pl-PL" dirty="0">
                <a:latin typeface="Times New Roman" panose="02020603050405020304" pitchFamily="18" charset="0"/>
              </a:rPr>
              <a:t>pomara</a:t>
            </a:r>
            <a:r>
              <a:rPr lang="pl-PL" dirty="0">
                <a:latin typeface="TimesNewRoman"/>
              </a:rPr>
              <a:t>ń</a:t>
            </a:r>
            <a:r>
              <a:rPr lang="pl-PL" dirty="0">
                <a:latin typeface="Times New Roman" panose="02020603050405020304" pitchFamily="18" charset="0"/>
              </a:rPr>
              <a:t>czowej, poprzez zielono-niebiesk</a:t>
            </a:r>
            <a:r>
              <a:rPr lang="pl-PL" dirty="0">
                <a:latin typeface="TimesNewRoman"/>
              </a:rPr>
              <a:t>ą </a:t>
            </a:r>
            <a:r>
              <a:rPr lang="pl-PL" dirty="0">
                <a:latin typeface="Times New Roman" panose="02020603050405020304" pitchFamily="18" charset="0"/>
              </a:rPr>
              <a:t>do czerwono-brunatnej.</a:t>
            </a:r>
          </a:p>
          <a:p>
            <a:r>
              <a:rPr lang="pl-PL" dirty="0">
                <a:latin typeface="Times New Roman" panose="02020603050405020304" pitchFamily="18" charset="0"/>
              </a:rPr>
              <a:t>St</a:t>
            </a:r>
            <a:r>
              <a:rPr lang="pl-PL" dirty="0">
                <a:latin typeface="TimesNewRoman"/>
              </a:rPr>
              <a:t>ęż</a:t>
            </a:r>
            <a:r>
              <a:rPr lang="pl-PL" dirty="0">
                <a:latin typeface="Times New Roman" panose="02020603050405020304" pitchFamily="18" charset="0"/>
              </a:rPr>
              <a:t>enie molowe soli Mohra obliczy</a:t>
            </a:r>
            <a:r>
              <a:rPr lang="pl-PL" dirty="0">
                <a:latin typeface="TimesNewRoman"/>
              </a:rPr>
              <a:t>ć </a:t>
            </a:r>
            <a:r>
              <a:rPr lang="pl-PL" dirty="0">
                <a:latin typeface="Times New Roman" panose="02020603050405020304" pitchFamily="18" charset="0"/>
              </a:rPr>
              <a:t>ze wzoru:</a:t>
            </a:r>
          </a:p>
          <a:p>
            <a:r>
              <a:rPr lang="en-US" dirty="0">
                <a:latin typeface="Times New Roman" panose="02020603050405020304" pitchFamily="18" charset="0"/>
              </a:rPr>
              <a:t>C</a:t>
            </a:r>
            <a:r>
              <a:rPr lang="en-US" sz="1050" dirty="0">
                <a:latin typeface="Times New Roman" panose="02020603050405020304" pitchFamily="18" charset="0"/>
              </a:rPr>
              <a:t>SM </a:t>
            </a:r>
            <a:r>
              <a:rPr lang="en-US" dirty="0">
                <a:latin typeface="Times New Roman" panose="02020603050405020304" pitchFamily="18" charset="0"/>
              </a:rPr>
              <a:t>= 6 · V</a:t>
            </a:r>
            <a:r>
              <a:rPr lang="en-US" sz="1050" dirty="0">
                <a:latin typeface="Times New Roman" panose="02020603050405020304" pitchFamily="18" charset="0"/>
              </a:rPr>
              <a:t>1 </a:t>
            </a:r>
            <a:r>
              <a:rPr lang="en-US" dirty="0">
                <a:latin typeface="Times New Roman" panose="02020603050405020304" pitchFamily="18" charset="0"/>
              </a:rPr>
              <a:t>· C</a:t>
            </a:r>
            <a:r>
              <a:rPr lang="en-US" sz="1050" dirty="0">
                <a:latin typeface="Times New Roman" panose="02020603050405020304" pitchFamily="18" charset="0"/>
              </a:rPr>
              <a:t>1 </a:t>
            </a:r>
            <a:r>
              <a:rPr lang="en-US" dirty="0">
                <a:latin typeface="Times New Roman" panose="02020603050405020304" pitchFamily="18" charset="0"/>
              </a:rPr>
              <a:t>/ V</a:t>
            </a:r>
            <a:r>
              <a:rPr lang="en-US" sz="1050" dirty="0">
                <a:latin typeface="Times New Roman" panose="02020603050405020304" pitchFamily="18" charset="0"/>
              </a:rPr>
              <a:t>2</a:t>
            </a:r>
          </a:p>
          <a:p>
            <a:r>
              <a:rPr lang="pl-PL" dirty="0">
                <a:latin typeface="Times New Roman" panose="02020603050405020304" pitchFamily="18" charset="0"/>
              </a:rPr>
              <a:t>Gdzie: V</a:t>
            </a:r>
            <a:r>
              <a:rPr lang="pl-PL" sz="1050" dirty="0">
                <a:latin typeface="Times New Roman" panose="02020603050405020304" pitchFamily="18" charset="0"/>
              </a:rPr>
              <a:t>1 </a:t>
            </a:r>
            <a:r>
              <a:rPr lang="pl-PL" dirty="0">
                <a:latin typeface="Times New Roman" panose="02020603050405020304" pitchFamily="18" charset="0"/>
              </a:rPr>
              <a:t>– obj</a:t>
            </a:r>
            <a:r>
              <a:rPr lang="pl-PL" dirty="0">
                <a:latin typeface="TimesNewRoman"/>
              </a:rPr>
              <a:t>ę</a:t>
            </a:r>
            <a:r>
              <a:rPr lang="pl-PL" dirty="0">
                <a:latin typeface="Times New Roman" panose="02020603050405020304" pitchFamily="18" charset="0"/>
              </a:rPr>
              <a:t>to</a:t>
            </a:r>
            <a:r>
              <a:rPr lang="pl-PL" dirty="0">
                <a:latin typeface="TimesNewRoman"/>
              </a:rPr>
              <a:t>ść </a:t>
            </a:r>
            <a:r>
              <a:rPr lang="pl-PL" dirty="0">
                <a:latin typeface="Times New Roman" panose="02020603050405020304" pitchFamily="18" charset="0"/>
              </a:rPr>
              <a:t>roztworu K</a:t>
            </a:r>
            <a:r>
              <a:rPr lang="pl-PL" sz="1050" dirty="0">
                <a:latin typeface="Times New Roman" panose="02020603050405020304" pitchFamily="18" charset="0"/>
              </a:rPr>
              <a:t>2</a:t>
            </a:r>
            <a:r>
              <a:rPr lang="pl-PL" dirty="0">
                <a:latin typeface="Times New Roman" panose="02020603050405020304" pitchFamily="18" charset="0"/>
              </a:rPr>
              <a:t>Cr</a:t>
            </a:r>
            <a:r>
              <a:rPr lang="pl-PL" sz="1050" dirty="0">
                <a:latin typeface="Times New Roman" panose="02020603050405020304" pitchFamily="18" charset="0"/>
              </a:rPr>
              <a:t>2</a:t>
            </a:r>
            <a:r>
              <a:rPr lang="pl-PL" dirty="0">
                <a:latin typeface="Times New Roman" panose="02020603050405020304" pitchFamily="18" charset="0"/>
              </a:rPr>
              <a:t>O</a:t>
            </a:r>
            <a:r>
              <a:rPr lang="pl-PL" sz="1050" dirty="0">
                <a:latin typeface="Times New Roman" panose="02020603050405020304" pitchFamily="18" charset="0"/>
              </a:rPr>
              <a:t>7 </a:t>
            </a:r>
            <a:r>
              <a:rPr lang="pl-PL" dirty="0">
                <a:latin typeface="Times New Roman" panose="02020603050405020304" pitchFamily="18" charset="0"/>
              </a:rPr>
              <a:t>(cm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a:latin typeface="Times New Roman" panose="02020603050405020304" pitchFamily="18" charset="0"/>
              </a:rPr>
              <a:t>V</a:t>
            </a:r>
            <a:r>
              <a:rPr lang="pl-PL" sz="1050" dirty="0">
                <a:latin typeface="Times New Roman" panose="02020603050405020304" pitchFamily="18" charset="0"/>
              </a:rPr>
              <a:t>2 </a:t>
            </a:r>
            <a:r>
              <a:rPr lang="pl-PL" dirty="0">
                <a:latin typeface="Times New Roman" panose="02020603050405020304" pitchFamily="18" charset="0"/>
              </a:rPr>
              <a:t>- obj</a:t>
            </a:r>
            <a:r>
              <a:rPr lang="pl-PL" dirty="0">
                <a:latin typeface="TimesNewRoman"/>
              </a:rPr>
              <a:t>ę</a:t>
            </a:r>
            <a:r>
              <a:rPr lang="pl-PL" dirty="0">
                <a:latin typeface="Times New Roman" panose="02020603050405020304" pitchFamily="18" charset="0"/>
              </a:rPr>
              <a:t>to</a:t>
            </a:r>
            <a:r>
              <a:rPr lang="pl-PL" dirty="0">
                <a:latin typeface="TimesNewRoman"/>
              </a:rPr>
              <a:t>ść </a:t>
            </a:r>
            <a:r>
              <a:rPr lang="pl-PL" dirty="0">
                <a:latin typeface="Times New Roman" panose="02020603050405020304" pitchFamily="18" charset="0"/>
              </a:rPr>
              <a:t>roztworu soli Mohra (cm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a:latin typeface="Times New Roman" panose="02020603050405020304" pitchFamily="18" charset="0"/>
              </a:rPr>
              <a:t>C</a:t>
            </a:r>
            <a:r>
              <a:rPr lang="pl-PL" sz="1050" dirty="0">
                <a:latin typeface="Times New Roman" panose="02020603050405020304" pitchFamily="18" charset="0"/>
              </a:rPr>
              <a:t>1 </a:t>
            </a:r>
            <a:r>
              <a:rPr lang="pl-PL" dirty="0">
                <a:latin typeface="Times New Roman" panose="02020603050405020304" pitchFamily="18" charset="0"/>
              </a:rPr>
              <a:t>– st</a:t>
            </a:r>
            <a:r>
              <a:rPr lang="pl-PL" dirty="0">
                <a:latin typeface="TimesNewRoman"/>
              </a:rPr>
              <a:t>ęż</a:t>
            </a:r>
            <a:r>
              <a:rPr lang="pl-PL" dirty="0">
                <a:latin typeface="Times New Roman" panose="02020603050405020304" pitchFamily="18" charset="0"/>
              </a:rPr>
              <a:t>enie roztworu K</a:t>
            </a:r>
            <a:r>
              <a:rPr lang="pl-PL" sz="1050" dirty="0">
                <a:latin typeface="Times New Roman" panose="02020603050405020304" pitchFamily="18" charset="0"/>
              </a:rPr>
              <a:t>2</a:t>
            </a:r>
            <a:r>
              <a:rPr lang="pl-PL" dirty="0">
                <a:latin typeface="Times New Roman" panose="02020603050405020304" pitchFamily="18" charset="0"/>
              </a:rPr>
              <a:t>Cr</a:t>
            </a:r>
            <a:r>
              <a:rPr lang="pl-PL" sz="1050" dirty="0">
                <a:latin typeface="Times New Roman" panose="02020603050405020304" pitchFamily="18" charset="0"/>
              </a:rPr>
              <a:t>2</a:t>
            </a:r>
            <a:r>
              <a:rPr lang="pl-PL" dirty="0">
                <a:latin typeface="Times New Roman" panose="02020603050405020304" pitchFamily="18" charset="0"/>
              </a:rPr>
              <a:t>O</a:t>
            </a:r>
            <a:r>
              <a:rPr lang="pl-PL" sz="1050" dirty="0">
                <a:latin typeface="Times New Roman" panose="02020603050405020304" pitchFamily="18" charset="0"/>
              </a:rPr>
              <a:t>7 </a:t>
            </a:r>
            <a:r>
              <a:rPr lang="pl-PL" dirty="0">
                <a:latin typeface="Times New Roman" panose="02020603050405020304" pitchFamily="18" charset="0"/>
              </a:rPr>
              <a:t>(mol/dm</a:t>
            </a:r>
            <a:r>
              <a:rPr lang="pl-PL" sz="1050" dirty="0">
                <a:latin typeface="Times New Roman" panose="02020603050405020304" pitchFamily="18" charset="0"/>
              </a:rPr>
              <a:t>3</a:t>
            </a:r>
            <a:r>
              <a:rPr lang="pl-PL" dirty="0">
                <a:latin typeface="Times New Roman" panose="02020603050405020304" pitchFamily="18" charset="0"/>
              </a:rPr>
              <a:t>)</a:t>
            </a:r>
            <a:endParaRPr lang="pl-PL" dirty="0"/>
          </a:p>
        </p:txBody>
      </p:sp>
    </p:spTree>
    <p:extLst>
      <p:ext uri="{BB962C8B-B14F-4D97-AF65-F5344CB8AC3E}">
        <p14:creationId xmlns:p14="http://schemas.microsoft.com/office/powerpoint/2010/main" val="2228207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i="1" dirty="0"/>
              <a:t>Oznaczenie z wodą destylowaną („ślepa próba”)</a:t>
            </a:r>
          </a:p>
          <a:p>
            <a:r>
              <a:rPr lang="pl-PL" dirty="0"/>
              <a:t>Do kolby </a:t>
            </a:r>
            <a:r>
              <a:rPr lang="pl-PL" dirty="0" err="1"/>
              <a:t>okrągłodennej</a:t>
            </a:r>
            <a:r>
              <a:rPr lang="pl-PL" dirty="0"/>
              <a:t> odmierzyć pipetą 10 cm3 wody destylowanej i 10 cm3</a:t>
            </a:r>
          </a:p>
          <a:p>
            <a:r>
              <a:rPr lang="pl-PL" dirty="0"/>
              <a:t>roztworu </a:t>
            </a:r>
            <a:r>
              <a:rPr lang="pl-PL" dirty="0" err="1"/>
              <a:t>dichromianu</a:t>
            </a:r>
            <a:r>
              <a:rPr lang="pl-PL" dirty="0"/>
              <a:t>(VI) potasu z siarczanem(VI) rtęci(II) (D). Następnie wlać po ściance</a:t>
            </a:r>
          </a:p>
          <a:p>
            <a:r>
              <a:rPr lang="pl-PL" dirty="0"/>
              <a:t>27 cm3 H2SO4 z Ag 2SO4 (B), wrzucić szczypcami kamyczek </a:t>
            </a:r>
            <a:r>
              <a:rPr lang="pl-PL" dirty="0" err="1"/>
              <a:t>wrzenny</a:t>
            </a:r>
            <a:r>
              <a:rPr lang="pl-PL" dirty="0"/>
              <a:t> i natychmiast połączyć</a:t>
            </a:r>
          </a:p>
          <a:p>
            <a:r>
              <a:rPr lang="pl-PL" dirty="0"/>
              <a:t>kolbę z chłodnicą zwrotną. Roztwór wymieszać i ogrzewać do wrzenia. Utrzymywać go</a:t>
            </a:r>
          </a:p>
          <a:p>
            <a:r>
              <a:rPr lang="pl-PL" dirty="0"/>
              <a:t>w stanie wrzenia przez 10 min, po czym odstawić płaszcz grzejny. Po 10 min od wyłączenia</a:t>
            </a:r>
          </a:p>
          <a:p>
            <a:r>
              <a:rPr lang="pl-PL" dirty="0"/>
              <a:t>ogrzewania spłukać chłodnicę 80 cm3 wody destylowanej i odłączyć kolbę od chłodnicy.</a:t>
            </a:r>
          </a:p>
          <a:p>
            <a:r>
              <a:rPr lang="pl-PL" dirty="0"/>
              <a:t>Zawartość kolby ochłodzić, dodać 5 kropli wskaźnika i miareczkować roztworem soli Mohra</a:t>
            </a:r>
          </a:p>
          <a:p>
            <a:r>
              <a:rPr lang="pl-PL" dirty="0"/>
              <a:t>(E).</a:t>
            </a:r>
          </a:p>
        </p:txBody>
      </p:sp>
    </p:spTree>
    <p:extLst>
      <p:ext uri="{BB962C8B-B14F-4D97-AF65-F5344CB8AC3E}">
        <p14:creationId xmlns:p14="http://schemas.microsoft.com/office/powerpoint/2010/main" val="105735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i="1" dirty="0">
                <a:latin typeface="Times New Roman" panose="02020603050405020304" pitchFamily="18" charset="0"/>
              </a:rPr>
              <a:t>Oznaczenie wody badanej.</a:t>
            </a:r>
          </a:p>
          <a:p>
            <a:r>
              <a:rPr lang="pl-PL" dirty="0">
                <a:latin typeface="Times New Roman" panose="02020603050405020304" pitchFamily="18" charset="0"/>
              </a:rPr>
              <a:t>Oznaczenie wody badanej przeprowadzi</a:t>
            </a:r>
            <a:r>
              <a:rPr lang="pl-PL" dirty="0">
                <a:latin typeface="TimesNewRoman"/>
              </a:rPr>
              <a:t>ć </a:t>
            </a:r>
            <a:r>
              <a:rPr lang="pl-PL" dirty="0">
                <a:latin typeface="Times New Roman" panose="02020603050405020304" pitchFamily="18" charset="0"/>
              </a:rPr>
              <a:t>jak oznaczenie </a:t>
            </a:r>
            <a:r>
              <a:rPr lang="pl-PL" dirty="0">
                <a:latin typeface="TimesNewRoman"/>
              </a:rPr>
              <a:t>ś</a:t>
            </a:r>
            <a:r>
              <a:rPr lang="pl-PL" dirty="0">
                <a:latin typeface="Times New Roman" panose="02020603050405020304" pitchFamily="18" charset="0"/>
              </a:rPr>
              <a:t>lepej próby, bior</a:t>
            </a:r>
            <a:r>
              <a:rPr lang="pl-PL" dirty="0">
                <a:latin typeface="TimesNewRoman"/>
              </a:rPr>
              <a:t>ą</a:t>
            </a:r>
            <a:r>
              <a:rPr lang="pl-PL" dirty="0">
                <a:latin typeface="Times New Roman" panose="02020603050405020304" pitchFamily="18" charset="0"/>
              </a:rPr>
              <a:t>c do</a:t>
            </a:r>
          </a:p>
          <a:p>
            <a:r>
              <a:rPr lang="pl-PL" dirty="0">
                <a:latin typeface="Times New Roman" panose="02020603050405020304" pitchFamily="18" charset="0"/>
              </a:rPr>
              <a:t>oznaczenia zamiast wody destylowanej wod</a:t>
            </a:r>
            <a:r>
              <a:rPr lang="pl-PL" dirty="0">
                <a:latin typeface="TimesNewRoman"/>
              </a:rPr>
              <a:t>ę </a:t>
            </a:r>
            <a:r>
              <a:rPr lang="pl-PL" dirty="0">
                <a:latin typeface="Times New Roman" panose="02020603050405020304" pitchFamily="18" charset="0"/>
              </a:rPr>
              <a:t>badan</a:t>
            </a:r>
            <a:r>
              <a:rPr lang="pl-PL" dirty="0">
                <a:latin typeface="TimesNewRoman"/>
              </a:rPr>
              <a:t>ą</a:t>
            </a:r>
            <a:r>
              <a:rPr lang="pl-PL" dirty="0">
                <a:latin typeface="Times New Roman" panose="02020603050405020304" pitchFamily="18" charset="0"/>
              </a:rPr>
              <a:t>.</a:t>
            </a:r>
          </a:p>
          <a:p>
            <a:r>
              <a:rPr lang="pl-PL" b="1" i="1" dirty="0">
                <a:latin typeface="Times New Roman" panose="02020603050405020304" pitchFamily="18" charset="0"/>
              </a:rPr>
              <a:t>Opracowanie wyników.</a:t>
            </a:r>
          </a:p>
          <a:p>
            <a:r>
              <a:rPr lang="pl-PL" dirty="0">
                <a:latin typeface="Times New Roman" panose="02020603050405020304" pitchFamily="18" charset="0"/>
              </a:rPr>
              <a:t>Warto</a:t>
            </a:r>
            <a:r>
              <a:rPr lang="pl-PL" dirty="0">
                <a:latin typeface="TimesNewRoman"/>
              </a:rPr>
              <a:t>ść </a:t>
            </a:r>
            <a:r>
              <a:rPr lang="pl-PL" dirty="0">
                <a:latin typeface="Times New Roman" panose="02020603050405020304" pitchFamily="18" charset="0"/>
              </a:rPr>
              <a:t>chemicznego zapotrzebowania tlenu obliczy</a:t>
            </a:r>
            <a:r>
              <a:rPr lang="pl-PL" dirty="0">
                <a:latin typeface="TimesNewRoman"/>
              </a:rPr>
              <a:t>ć </a:t>
            </a:r>
            <a:r>
              <a:rPr lang="pl-PL" dirty="0">
                <a:latin typeface="Times New Roman" panose="02020603050405020304" pitchFamily="18" charset="0"/>
              </a:rPr>
              <a:t>ze wzoru:</a:t>
            </a:r>
          </a:p>
          <a:p>
            <a:r>
              <a:rPr lang="pl-PL" dirty="0" err="1">
                <a:latin typeface="Times New Roman" panose="02020603050405020304" pitchFamily="18" charset="0"/>
              </a:rPr>
              <a:t>ChZT</a:t>
            </a:r>
            <a:r>
              <a:rPr lang="pl-PL" dirty="0">
                <a:latin typeface="Times New Roman" panose="02020603050405020304" pitchFamily="18" charset="0"/>
              </a:rPr>
              <a:t> = (V</a:t>
            </a:r>
            <a:r>
              <a:rPr lang="pl-PL" sz="1050" dirty="0">
                <a:latin typeface="Times New Roman" panose="02020603050405020304" pitchFamily="18" charset="0"/>
              </a:rPr>
              <a:t>0 </a:t>
            </a:r>
            <a:r>
              <a:rPr lang="pl-PL" dirty="0">
                <a:latin typeface="Times New Roman" panose="02020603050405020304" pitchFamily="18" charset="0"/>
              </a:rPr>
              <a:t>– V</a:t>
            </a:r>
            <a:r>
              <a:rPr lang="pl-PL" sz="1050" dirty="0">
                <a:latin typeface="Times New Roman" panose="02020603050405020304" pitchFamily="18" charset="0"/>
              </a:rPr>
              <a:t>1</a:t>
            </a:r>
            <a:r>
              <a:rPr lang="pl-PL" dirty="0">
                <a:latin typeface="Times New Roman" panose="02020603050405020304" pitchFamily="18" charset="0"/>
              </a:rPr>
              <a:t>) · C</a:t>
            </a:r>
            <a:r>
              <a:rPr lang="pl-PL" sz="1050" dirty="0">
                <a:latin typeface="Times New Roman" panose="02020603050405020304" pitchFamily="18" charset="0"/>
              </a:rPr>
              <a:t>SM </a:t>
            </a:r>
            <a:r>
              <a:rPr lang="pl-PL" dirty="0">
                <a:latin typeface="Times New Roman" panose="02020603050405020304" pitchFamily="18" charset="0"/>
              </a:rPr>
              <a:t>· 32000 · 1,5/6 · </a:t>
            </a:r>
            <a:r>
              <a:rPr lang="pl-PL" dirty="0" err="1">
                <a:latin typeface="Times New Roman" panose="02020603050405020304" pitchFamily="18" charset="0"/>
              </a:rPr>
              <a:t>V</a:t>
            </a:r>
            <a:r>
              <a:rPr lang="pl-PL" sz="1050" dirty="0" err="1">
                <a:latin typeface="Times New Roman" panose="02020603050405020304" pitchFamily="18" charset="0"/>
              </a:rPr>
              <a:t>p</a:t>
            </a:r>
            <a:endParaRPr lang="pl-PL" sz="1050" dirty="0">
              <a:latin typeface="Times New Roman" panose="02020603050405020304" pitchFamily="18" charset="0"/>
            </a:endParaRPr>
          </a:p>
          <a:p>
            <a:r>
              <a:rPr lang="pl-PL" dirty="0">
                <a:latin typeface="Times New Roman" panose="02020603050405020304" pitchFamily="18" charset="0"/>
              </a:rPr>
              <a:t>Gdzie:</a:t>
            </a:r>
          </a:p>
          <a:p>
            <a:r>
              <a:rPr lang="pl-PL" dirty="0" err="1">
                <a:latin typeface="Times New Roman" panose="02020603050405020304" pitchFamily="18" charset="0"/>
              </a:rPr>
              <a:t>ChZT</a:t>
            </a:r>
            <a:r>
              <a:rPr lang="pl-PL" dirty="0">
                <a:latin typeface="Times New Roman" panose="02020603050405020304" pitchFamily="18" charset="0"/>
              </a:rPr>
              <a:t> – chemiczne zapotrzebowanie tlenu, mgO</a:t>
            </a:r>
            <a:r>
              <a:rPr lang="pl-PL" sz="1050" dirty="0">
                <a:latin typeface="Times New Roman" panose="02020603050405020304" pitchFamily="18" charset="0"/>
              </a:rPr>
              <a:t>2</a:t>
            </a:r>
            <a:r>
              <a:rPr lang="pl-PL" dirty="0">
                <a:latin typeface="Times New Roman" panose="02020603050405020304" pitchFamily="18" charset="0"/>
              </a:rPr>
              <a:t>/dm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a:latin typeface="Times New Roman" panose="02020603050405020304" pitchFamily="18" charset="0"/>
              </a:rPr>
              <a:t>V</a:t>
            </a:r>
            <a:r>
              <a:rPr lang="pl-PL" sz="1050" dirty="0">
                <a:latin typeface="Times New Roman" panose="02020603050405020304" pitchFamily="18" charset="0"/>
              </a:rPr>
              <a:t>0 </a:t>
            </a:r>
            <a:r>
              <a:rPr lang="pl-PL" dirty="0">
                <a:latin typeface="Times New Roman" panose="02020603050405020304" pitchFamily="18" charset="0"/>
              </a:rPr>
              <a:t>– obj</a:t>
            </a:r>
            <a:r>
              <a:rPr lang="pl-PL" dirty="0">
                <a:latin typeface="TimesNewRoman"/>
              </a:rPr>
              <a:t>ę</a:t>
            </a:r>
            <a:r>
              <a:rPr lang="pl-PL" dirty="0">
                <a:latin typeface="Times New Roman" panose="02020603050405020304" pitchFamily="18" charset="0"/>
              </a:rPr>
              <a:t>to</a:t>
            </a:r>
            <a:r>
              <a:rPr lang="pl-PL" dirty="0">
                <a:latin typeface="TimesNewRoman"/>
              </a:rPr>
              <a:t>ść </a:t>
            </a:r>
            <a:r>
              <a:rPr lang="pl-PL" dirty="0">
                <a:latin typeface="Times New Roman" panose="02020603050405020304" pitchFamily="18" charset="0"/>
              </a:rPr>
              <a:t>roztworu soli Mohra zu</a:t>
            </a:r>
            <a:r>
              <a:rPr lang="pl-PL" dirty="0">
                <a:latin typeface="TimesNewRoman"/>
              </a:rPr>
              <a:t>ż</a:t>
            </a:r>
            <a:r>
              <a:rPr lang="pl-PL" dirty="0">
                <a:latin typeface="Times New Roman" panose="02020603050405020304" pitchFamily="18" charset="0"/>
              </a:rPr>
              <a:t>yta na miareczkowanie </a:t>
            </a:r>
            <a:r>
              <a:rPr lang="pl-PL" dirty="0">
                <a:latin typeface="TimesNewRoman"/>
              </a:rPr>
              <a:t>ś</a:t>
            </a:r>
            <a:r>
              <a:rPr lang="pl-PL" dirty="0">
                <a:latin typeface="Times New Roman" panose="02020603050405020304" pitchFamily="18" charset="0"/>
              </a:rPr>
              <a:t>lepej próby, cm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a:latin typeface="Times New Roman" panose="02020603050405020304" pitchFamily="18" charset="0"/>
              </a:rPr>
              <a:t>V</a:t>
            </a:r>
            <a:r>
              <a:rPr lang="pl-PL" sz="1050" dirty="0">
                <a:latin typeface="Times New Roman" panose="02020603050405020304" pitchFamily="18" charset="0"/>
              </a:rPr>
              <a:t>1 </a:t>
            </a:r>
            <a:r>
              <a:rPr lang="pl-PL" dirty="0">
                <a:latin typeface="Times New Roman" panose="02020603050405020304" pitchFamily="18" charset="0"/>
              </a:rPr>
              <a:t>- obj</a:t>
            </a:r>
            <a:r>
              <a:rPr lang="pl-PL" dirty="0">
                <a:latin typeface="TimesNewRoman"/>
              </a:rPr>
              <a:t>ę</a:t>
            </a:r>
            <a:r>
              <a:rPr lang="pl-PL" dirty="0">
                <a:latin typeface="Times New Roman" panose="02020603050405020304" pitchFamily="18" charset="0"/>
              </a:rPr>
              <a:t>to</a:t>
            </a:r>
            <a:r>
              <a:rPr lang="pl-PL" dirty="0">
                <a:latin typeface="TimesNewRoman"/>
              </a:rPr>
              <a:t>ść </a:t>
            </a:r>
            <a:r>
              <a:rPr lang="pl-PL" dirty="0">
                <a:latin typeface="Times New Roman" panose="02020603050405020304" pitchFamily="18" charset="0"/>
              </a:rPr>
              <a:t>roztworu soli Mohra zu</a:t>
            </a:r>
            <a:r>
              <a:rPr lang="pl-PL" dirty="0">
                <a:latin typeface="TimesNewRoman"/>
              </a:rPr>
              <a:t>ż</a:t>
            </a:r>
            <a:r>
              <a:rPr lang="pl-PL" dirty="0">
                <a:latin typeface="Times New Roman" panose="02020603050405020304" pitchFamily="18" charset="0"/>
              </a:rPr>
              <a:t>yta na miareczkowanie badanej wody, cm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err="1">
                <a:latin typeface="Times New Roman" panose="02020603050405020304" pitchFamily="18" charset="0"/>
              </a:rPr>
              <a:t>V</a:t>
            </a:r>
            <a:r>
              <a:rPr lang="pl-PL" sz="1050" dirty="0" err="1">
                <a:latin typeface="Times New Roman" panose="02020603050405020304" pitchFamily="18" charset="0"/>
              </a:rPr>
              <a:t>p</a:t>
            </a:r>
            <a:r>
              <a:rPr lang="pl-PL" sz="1050" dirty="0">
                <a:latin typeface="Times New Roman" panose="02020603050405020304" pitchFamily="18" charset="0"/>
              </a:rPr>
              <a:t> </a:t>
            </a:r>
            <a:r>
              <a:rPr lang="pl-PL" dirty="0">
                <a:latin typeface="Times New Roman" panose="02020603050405020304" pitchFamily="18" charset="0"/>
              </a:rPr>
              <a:t>– obj</a:t>
            </a:r>
            <a:r>
              <a:rPr lang="pl-PL" dirty="0">
                <a:latin typeface="TimesNewRoman"/>
              </a:rPr>
              <a:t>ę</a:t>
            </a:r>
            <a:r>
              <a:rPr lang="pl-PL" dirty="0">
                <a:latin typeface="Times New Roman" panose="02020603050405020304" pitchFamily="18" charset="0"/>
              </a:rPr>
              <a:t>to</a:t>
            </a:r>
            <a:r>
              <a:rPr lang="pl-PL" dirty="0">
                <a:latin typeface="TimesNewRoman"/>
              </a:rPr>
              <a:t>ść </a:t>
            </a:r>
            <a:r>
              <a:rPr lang="pl-PL" dirty="0">
                <a:latin typeface="Times New Roman" panose="02020603050405020304" pitchFamily="18" charset="0"/>
              </a:rPr>
              <a:t>wody badanej, cm</a:t>
            </a:r>
            <a:r>
              <a:rPr lang="pl-PL" sz="1050" dirty="0">
                <a:latin typeface="Times New Roman" panose="02020603050405020304" pitchFamily="18" charset="0"/>
              </a:rPr>
              <a:t>3</a:t>
            </a:r>
            <a:r>
              <a:rPr lang="pl-PL" dirty="0">
                <a:latin typeface="Times New Roman" panose="02020603050405020304" pitchFamily="18" charset="0"/>
              </a:rPr>
              <a:t>,</a:t>
            </a:r>
          </a:p>
          <a:p>
            <a:r>
              <a:rPr lang="pl-PL" dirty="0">
                <a:latin typeface="Times New Roman" panose="02020603050405020304" pitchFamily="18" charset="0"/>
              </a:rPr>
              <a:t>C</a:t>
            </a:r>
            <a:r>
              <a:rPr lang="pl-PL" sz="1050" dirty="0">
                <a:latin typeface="Times New Roman" panose="02020603050405020304" pitchFamily="18" charset="0"/>
              </a:rPr>
              <a:t>SM </a:t>
            </a:r>
            <a:r>
              <a:rPr lang="pl-PL" dirty="0">
                <a:latin typeface="Times New Roman" panose="02020603050405020304" pitchFamily="18" charset="0"/>
              </a:rPr>
              <a:t>– st</a:t>
            </a:r>
            <a:r>
              <a:rPr lang="pl-PL" dirty="0">
                <a:latin typeface="TimesNewRoman"/>
              </a:rPr>
              <a:t>ęż</a:t>
            </a:r>
            <a:r>
              <a:rPr lang="pl-PL" dirty="0">
                <a:latin typeface="Times New Roman" panose="02020603050405020304" pitchFamily="18" charset="0"/>
              </a:rPr>
              <a:t>enie roztworu soli Mohra, mol/dm</a:t>
            </a:r>
            <a:r>
              <a:rPr lang="pl-PL" sz="1050" dirty="0">
                <a:latin typeface="Times New Roman" panose="02020603050405020304" pitchFamily="18" charset="0"/>
              </a:rPr>
              <a:t>3</a:t>
            </a:r>
            <a:endParaRPr lang="pl-PL" dirty="0"/>
          </a:p>
        </p:txBody>
      </p:sp>
    </p:spTree>
    <p:extLst>
      <p:ext uri="{BB962C8B-B14F-4D97-AF65-F5344CB8AC3E}">
        <p14:creationId xmlns:p14="http://schemas.microsoft.com/office/powerpoint/2010/main" val="39885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p:txBody>
          <a:bodyPr/>
          <a:lstStyle/>
          <a:p>
            <a:pPr lvl="0">
              <a:buClr>
                <a:prstClr val="black">
                  <a:lumMod val="85000"/>
                  <a:lumOff val="15000"/>
                </a:prstClr>
              </a:buClr>
            </a:pPr>
            <a:r>
              <a:rPr lang="pl-PL" b="1" dirty="0">
                <a:solidFill>
                  <a:prstClr val="black"/>
                </a:solidFill>
                <a:latin typeface="Times New Roman" panose="02020603050405020304" pitchFamily="18" charset="0"/>
              </a:rPr>
              <a:t>UWAGA!!!</a:t>
            </a:r>
          </a:p>
          <a:p>
            <a:pPr lvl="0">
              <a:buClr>
                <a:prstClr val="black">
                  <a:lumMod val="85000"/>
                  <a:lumOff val="15000"/>
                </a:prstClr>
              </a:buClr>
            </a:pPr>
            <a:r>
              <a:rPr lang="pl-PL" b="1" dirty="0">
                <a:solidFill>
                  <a:prstClr val="black"/>
                </a:solidFill>
                <a:latin typeface="Times New Roman" panose="02020603050405020304" pitchFamily="18" charset="0"/>
              </a:rPr>
              <a:t>DO ANALIZY S</a:t>
            </a:r>
            <a:r>
              <a:rPr lang="pl-PL" b="1" dirty="0">
                <a:solidFill>
                  <a:prstClr val="black"/>
                </a:solidFill>
                <a:latin typeface="TimesNewRoman,Bold"/>
              </a:rPr>
              <a:t>Ą </a:t>
            </a:r>
            <a:r>
              <a:rPr lang="pl-PL" b="1" dirty="0">
                <a:solidFill>
                  <a:prstClr val="black"/>
                </a:solidFill>
                <a:latin typeface="Times New Roman" panose="02020603050405020304" pitchFamily="18" charset="0"/>
              </a:rPr>
              <a:t>STOSOWANE SUBSTANCJE </a:t>
            </a:r>
            <a:r>
              <a:rPr lang="pl-PL" b="1" dirty="0">
                <a:solidFill>
                  <a:prstClr val="black"/>
                </a:solidFill>
                <a:latin typeface="TimesNewRoman,Bold"/>
              </a:rPr>
              <a:t>Ż</a:t>
            </a:r>
            <a:r>
              <a:rPr lang="pl-PL" b="1" dirty="0">
                <a:solidFill>
                  <a:prstClr val="black"/>
                </a:solidFill>
                <a:latin typeface="Times New Roman" panose="02020603050405020304" pitchFamily="18" charset="0"/>
              </a:rPr>
              <a:t>R</a:t>
            </a:r>
            <a:r>
              <a:rPr lang="pl-PL" b="1" dirty="0">
                <a:solidFill>
                  <a:prstClr val="black"/>
                </a:solidFill>
                <a:latin typeface="TimesNewRoman,Bold"/>
              </a:rPr>
              <a:t>Ą</a:t>
            </a:r>
            <a:r>
              <a:rPr lang="pl-PL" b="1" dirty="0">
                <a:solidFill>
                  <a:prstClr val="black"/>
                </a:solidFill>
                <a:latin typeface="Times New Roman" panose="02020603050405020304" pitchFamily="18" charset="0"/>
              </a:rPr>
              <a:t>CE, TOKSYCZNE I</a:t>
            </a:r>
          </a:p>
          <a:p>
            <a:pPr lvl="0">
              <a:buClr>
                <a:prstClr val="black">
                  <a:lumMod val="85000"/>
                  <a:lumOff val="15000"/>
                </a:prstClr>
              </a:buClr>
            </a:pPr>
            <a:r>
              <a:rPr lang="pl-PL" b="1" dirty="0">
                <a:solidFill>
                  <a:prstClr val="black"/>
                </a:solidFill>
                <a:latin typeface="Times New Roman" panose="02020603050405020304" pitchFamily="18" charset="0"/>
              </a:rPr>
              <a:t>KANCEROGENNE. OBOWI</a:t>
            </a:r>
            <a:r>
              <a:rPr lang="pl-PL" b="1" dirty="0">
                <a:solidFill>
                  <a:prstClr val="black"/>
                </a:solidFill>
                <a:latin typeface="TimesNewRoman,Bold"/>
              </a:rPr>
              <a:t>Ą</a:t>
            </a:r>
            <a:r>
              <a:rPr lang="pl-PL" b="1" dirty="0">
                <a:solidFill>
                  <a:prstClr val="black"/>
                </a:solidFill>
                <a:latin typeface="Times New Roman" panose="02020603050405020304" pitchFamily="18" charset="0"/>
              </a:rPr>
              <a:t>ZKOWO PRACOWA</a:t>
            </a:r>
            <a:r>
              <a:rPr lang="pl-PL" b="1" dirty="0">
                <a:solidFill>
                  <a:prstClr val="black"/>
                </a:solidFill>
                <a:latin typeface="TimesNewRoman,Bold"/>
              </a:rPr>
              <a:t>Ć </a:t>
            </a:r>
            <a:r>
              <a:rPr lang="pl-PL" b="1" dirty="0">
                <a:solidFill>
                  <a:prstClr val="black"/>
                </a:solidFill>
                <a:latin typeface="Times New Roman" panose="02020603050405020304" pitchFamily="18" charset="0"/>
              </a:rPr>
              <a:t>W OKULARACH,</a:t>
            </a:r>
          </a:p>
          <a:p>
            <a:pPr lvl="0">
              <a:buClr>
                <a:prstClr val="black">
                  <a:lumMod val="85000"/>
                  <a:lumOff val="15000"/>
                </a:prstClr>
              </a:buClr>
            </a:pPr>
            <a:r>
              <a:rPr lang="pl-PL" b="1" dirty="0">
                <a:solidFill>
                  <a:prstClr val="black"/>
                </a:solidFill>
                <a:latin typeface="Times New Roman" panose="02020603050405020304" pitchFamily="18" charset="0"/>
              </a:rPr>
              <a:t>STOSOWA</a:t>
            </a:r>
            <a:r>
              <a:rPr lang="pl-PL" b="1" dirty="0">
                <a:solidFill>
                  <a:prstClr val="black"/>
                </a:solidFill>
                <a:latin typeface="TimesNewRoman,Bold"/>
              </a:rPr>
              <a:t>Ć </a:t>
            </a:r>
            <a:r>
              <a:rPr lang="pl-PL" b="1" dirty="0">
                <a:solidFill>
                  <a:prstClr val="black"/>
                </a:solidFill>
                <a:latin typeface="Times New Roman" panose="02020603050405020304" pitchFamily="18" charset="0"/>
              </a:rPr>
              <a:t>R</a:t>
            </a:r>
            <a:r>
              <a:rPr lang="pl-PL" b="1" dirty="0">
                <a:solidFill>
                  <a:prstClr val="black"/>
                </a:solidFill>
                <a:latin typeface="TimesNewRoman,Bold"/>
              </a:rPr>
              <a:t>Ę</a:t>
            </a:r>
            <a:r>
              <a:rPr lang="pl-PL" b="1" dirty="0">
                <a:solidFill>
                  <a:prstClr val="black"/>
                </a:solidFill>
                <a:latin typeface="Times New Roman" panose="02020603050405020304" pitchFamily="18" charset="0"/>
              </a:rPr>
              <a:t>KAWICE.</a:t>
            </a:r>
            <a:endParaRPr lang="pl-PL" dirty="0">
              <a:solidFill>
                <a:prstClr val="black"/>
              </a:solidFill>
            </a:endParaRPr>
          </a:p>
          <a:p>
            <a:endParaRPr lang="pl-PL" dirty="0"/>
          </a:p>
        </p:txBody>
      </p:sp>
    </p:spTree>
    <p:extLst>
      <p:ext uri="{BB962C8B-B14F-4D97-AF65-F5344CB8AC3E}">
        <p14:creationId xmlns:p14="http://schemas.microsoft.com/office/powerpoint/2010/main" val="559201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pic>
        <p:nvPicPr>
          <p:cNvPr id="4" name="Symbol zastępczy zawartości 3"/>
          <p:cNvPicPr>
            <a:picLocks noGrp="1" noChangeAspect="1"/>
          </p:cNvPicPr>
          <p:nvPr>
            <p:ph idx="1"/>
          </p:nvPr>
        </p:nvPicPr>
        <p:blipFill>
          <a:blip r:embed="rId2"/>
          <a:stretch>
            <a:fillRect/>
          </a:stretch>
        </p:blipFill>
        <p:spPr>
          <a:xfrm>
            <a:off x="1066800" y="2697956"/>
            <a:ext cx="2676525" cy="2743200"/>
          </a:xfrm>
        </p:spPr>
      </p:pic>
      <p:graphicFrame>
        <p:nvGraphicFramePr>
          <p:cNvPr id="5" name="Tabela 4"/>
          <p:cNvGraphicFramePr>
            <a:graphicFrameLocks noGrp="1"/>
          </p:cNvGraphicFramePr>
          <p:nvPr>
            <p:extLst>
              <p:ext uri="{D42A27DB-BD31-4B8C-83A1-F6EECF244321}">
                <p14:modId xmlns:p14="http://schemas.microsoft.com/office/powerpoint/2010/main" val="947186583"/>
              </p:ext>
            </p:extLst>
          </p:nvPr>
        </p:nvGraphicFramePr>
        <p:xfrm>
          <a:off x="4880008" y="3369206"/>
          <a:ext cx="4187792" cy="1215261"/>
        </p:xfrm>
        <a:graphic>
          <a:graphicData uri="http://schemas.openxmlformats.org/drawingml/2006/table">
            <a:tbl>
              <a:tblPr/>
              <a:tblGrid>
                <a:gridCol w="1046948">
                  <a:extLst>
                    <a:ext uri="{9D8B030D-6E8A-4147-A177-3AD203B41FA5}">
                      <a16:colId xmlns:a16="http://schemas.microsoft.com/office/drawing/2014/main" val="844293450"/>
                    </a:ext>
                  </a:extLst>
                </a:gridCol>
                <a:gridCol w="1046948">
                  <a:extLst>
                    <a:ext uri="{9D8B030D-6E8A-4147-A177-3AD203B41FA5}">
                      <a16:colId xmlns:a16="http://schemas.microsoft.com/office/drawing/2014/main" val="4082941418"/>
                    </a:ext>
                  </a:extLst>
                </a:gridCol>
                <a:gridCol w="1046948">
                  <a:extLst>
                    <a:ext uri="{9D8B030D-6E8A-4147-A177-3AD203B41FA5}">
                      <a16:colId xmlns:a16="http://schemas.microsoft.com/office/drawing/2014/main" val="857922794"/>
                    </a:ext>
                  </a:extLst>
                </a:gridCol>
                <a:gridCol w="1046948">
                  <a:extLst>
                    <a:ext uri="{9D8B030D-6E8A-4147-A177-3AD203B41FA5}">
                      <a16:colId xmlns:a16="http://schemas.microsoft.com/office/drawing/2014/main" val="1797303499"/>
                    </a:ext>
                  </a:extLst>
                </a:gridCol>
              </a:tblGrid>
              <a:tr h="1215261">
                <a:tc>
                  <a:txBody>
                    <a:bodyPr/>
                    <a:lstStyle/>
                    <a:p>
                      <a:endParaRPr lang="pl-PL"/>
                    </a:p>
                  </a:txBody>
                  <a:tcPr anchor="ctr">
                    <a:lnL>
                      <a:noFill/>
                    </a:lnL>
                    <a:lnR>
                      <a:noFill/>
                    </a:lnR>
                    <a:lnT>
                      <a:noFill/>
                    </a:lnT>
                    <a:lnB>
                      <a:noFill/>
                    </a:lnB>
                  </a:tcPr>
                </a:tc>
                <a:tc>
                  <a:txBody>
                    <a:bodyPr/>
                    <a:lstStyle/>
                    <a:p>
                      <a:endParaRPr lang="pl-PL"/>
                    </a:p>
                  </a:txBody>
                  <a:tcPr anchor="ctr">
                    <a:lnL>
                      <a:noFill/>
                    </a:lnL>
                    <a:lnR>
                      <a:noFill/>
                    </a:lnR>
                    <a:lnT>
                      <a:noFill/>
                    </a:lnT>
                    <a:lnB>
                      <a:noFill/>
                    </a:lnB>
                  </a:tcPr>
                </a:tc>
                <a:tc>
                  <a:txBody>
                    <a:bodyPr/>
                    <a:lstStyle/>
                    <a:p>
                      <a:endParaRPr lang="pl-PL"/>
                    </a:p>
                  </a:txBody>
                  <a:tcPr anchor="ctr">
                    <a:lnL>
                      <a:noFill/>
                    </a:lnL>
                    <a:lnR>
                      <a:noFill/>
                    </a:lnR>
                    <a:lnT>
                      <a:noFill/>
                    </a:lnT>
                    <a:lnB>
                      <a:noFill/>
                    </a:lnB>
                  </a:tcPr>
                </a:tc>
                <a:tc>
                  <a:txBody>
                    <a:bodyPr/>
                    <a:lstStyle/>
                    <a:p>
                      <a:endParaRPr lang="pl-PL" dirty="0"/>
                    </a:p>
                  </a:txBody>
                  <a:tcPr anchor="ctr">
                    <a:lnL>
                      <a:noFill/>
                    </a:lnL>
                    <a:lnR>
                      <a:noFill/>
                    </a:lnR>
                    <a:lnT>
                      <a:noFill/>
                    </a:lnT>
                    <a:lnB>
                      <a:noFill/>
                    </a:lnB>
                  </a:tcPr>
                </a:tc>
                <a:extLst>
                  <a:ext uri="{0D108BD9-81ED-4DB2-BD59-A6C34878D82A}">
                    <a16:rowId xmlns:a16="http://schemas.microsoft.com/office/drawing/2014/main" val="2486753343"/>
                  </a:ext>
                </a:extLst>
              </a:tr>
            </a:tbl>
          </a:graphicData>
        </a:graphic>
      </p:graphicFrame>
      <p:sp>
        <p:nvSpPr>
          <p:cNvPr id="6" name="Rectangle 1"/>
          <p:cNvSpPr>
            <a:spLocks noChangeArrowheads="1"/>
          </p:cNvSpPr>
          <p:nvPr/>
        </p:nvSpPr>
        <p:spPr bwMode="auto">
          <a:xfrm>
            <a:off x="5688870" y="3122257"/>
            <a:ext cx="5076110" cy="1985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176" tIns="152352" rIns="76176"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0" u="none" strike="noStrike" cap="none" normalizeH="0" baseline="0">
                <a:ln>
                  <a:noFill/>
                </a:ln>
                <a:solidFill>
                  <a:schemeClr val="tx1"/>
                </a:solidFill>
                <a:effectLst/>
                <a:latin typeface="Montserrat"/>
              </a:rPr>
              <a:t>Testy kuwetowe LCK: Minimalne ilości odczynników, maksymalne bezpieczeństwo.</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900" b="0" i="0" u="none" strike="noStrike" cap="none" normalizeH="0" baseline="0">
                <a:ln>
                  <a:noFill/>
                </a:ln>
                <a:solidFill>
                  <a:schemeClr val="tx1"/>
                </a:solidFill>
                <a:effectLst/>
                <a:latin typeface="Montserrat"/>
              </a:rPr>
              <a:t>Fabrycznie dozowane odczynniki dla maksymalnego bezpieczeństwa. Łatwy w użyciu z oceną fotometryczną, pakowany w pełni wyposażonej walizce. Oficjalnie zatwierdzone dla uzgodnionych limitów. Maksymalne bezpieczeństwo dla użytkowników dzięki zamkniętemu systemowi i małym ilościom odczynników. </a:t>
            </a:r>
            <a:endParaRPr kumimoji="0" lang="pl-PL" altLang="pl-PL" sz="800" b="0" i="0" u="none" strike="noStrike" cap="none" normalizeH="0" baseline="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800" b="0" i="0" u="none" strike="noStrike" cap="none" normalizeH="0" baseline="0">
                <a:ln>
                  <a:noFill/>
                </a:ln>
                <a:solidFill>
                  <a:schemeClr val="tx1"/>
                </a:solidFill>
                <a:effectLst/>
                <a:latin typeface="Montserrat"/>
              </a:rPr>
              <a:t>Dokładne stężenia wzorów zatwierdzonych przez ISO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800" b="0" i="0" u="none" strike="noStrike" cap="none" normalizeH="0" baseline="0">
                <a:ln>
                  <a:noFill/>
                </a:ln>
                <a:solidFill>
                  <a:schemeClr val="tx1"/>
                </a:solidFill>
                <a:effectLst/>
                <a:latin typeface="Montserrat"/>
              </a:rPr>
              <a:t>Bardzo dokładne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800" b="0" i="0" u="none" strike="noStrike" cap="none" normalizeH="0" baseline="0">
                <a:ln>
                  <a:noFill/>
                </a:ln>
                <a:solidFill>
                  <a:schemeClr val="tx1"/>
                </a:solidFill>
                <a:effectLst/>
                <a:latin typeface="Montserrat"/>
              </a:rPr>
              <a:t>Fabrycznie dozowany i gotowy do użytku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800" b="0" i="0" u="none" strike="noStrike" cap="none" normalizeH="0" baseline="0">
                <a:ln>
                  <a:noFill/>
                </a:ln>
                <a:solidFill>
                  <a:schemeClr val="tx1"/>
                </a:solidFill>
                <a:effectLst/>
                <a:latin typeface="Montserrat"/>
              </a:rPr>
              <a:t>Brak kontaktu z toksycznymi odczynnikami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800" b="0" i="0" u="none" strike="noStrike" cap="none" normalizeH="0" baseline="0">
                <a:ln>
                  <a:noFill/>
                </a:ln>
                <a:solidFill>
                  <a:schemeClr val="tx1"/>
                </a:solidFill>
                <a:effectLst/>
                <a:latin typeface="Montserrat"/>
              </a:rPr>
              <a:t>Obsługa usuwania /recyklingu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8160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a:xfrm>
            <a:off x="1066800" y="1533525"/>
            <a:ext cx="10058400" cy="5238749"/>
          </a:xfrm>
        </p:spPr>
        <p:txBody>
          <a:bodyPr>
            <a:normAutofit fontScale="85000" lnSpcReduction="20000"/>
          </a:bodyPr>
          <a:lstStyle/>
          <a:p>
            <a:r>
              <a:rPr lang="pl-PL" dirty="0"/>
              <a:t>Polska norma 6060 </a:t>
            </a:r>
          </a:p>
          <a:p>
            <a:r>
              <a:rPr lang="pl-PL" dirty="0"/>
              <a:t>1. Bardzo wysoka czystość odczynników </a:t>
            </a:r>
          </a:p>
          <a:p>
            <a:r>
              <a:rPr lang="pl-PL" dirty="0"/>
              <a:t>2.bardzo duża ilość – odpadów poreakcyjnych ( postronnie laboratorium utylizacja)</a:t>
            </a:r>
          </a:p>
          <a:p>
            <a:r>
              <a:rPr lang="pl-PL" dirty="0"/>
              <a:t>3. stosowanie mnóstwo toksycznych zawiązków</a:t>
            </a:r>
          </a:p>
          <a:p>
            <a:r>
              <a:rPr lang="pl-PL" dirty="0"/>
              <a:t>4. Stosowanie przez 8 godzina wody wodociągowej do ochłodzenia procesu</a:t>
            </a:r>
          </a:p>
          <a:p>
            <a:r>
              <a:rPr lang="pl-PL" dirty="0"/>
              <a:t>5. Zastosowanie mnóstwo szkła laboratoryjnego  (zlewki, cylindry, kolby wielomiarowe, chłodnice zwrotne).</a:t>
            </a:r>
          </a:p>
          <a:p>
            <a:r>
              <a:rPr lang="pl-PL" dirty="0"/>
              <a:t>6. Energia elektryczna (praca kuchenek przez 8 godzin roboczych)</a:t>
            </a:r>
          </a:p>
          <a:p>
            <a:r>
              <a:rPr lang="pl-PL" dirty="0"/>
              <a:t>7. 1 analityk wykonujący tylko 1 oznaczenie (zatrudnienie dużej ilości pracowników w Laboratorium)</a:t>
            </a:r>
          </a:p>
          <a:p>
            <a:r>
              <a:rPr lang="pl-PL" dirty="0"/>
              <a:t>8. Inspekcja Pracy – rozbudowane ryzyka zawodowe</a:t>
            </a:r>
          </a:p>
          <a:p>
            <a:r>
              <a:rPr lang="pl-PL" dirty="0"/>
              <a:t>9. Pracodawca ciągłe wykonywanie badań emisji, i immisji </a:t>
            </a:r>
          </a:p>
          <a:p>
            <a:r>
              <a:rPr lang="pl-PL" dirty="0"/>
              <a:t>10. miareczkowanie </a:t>
            </a:r>
          </a:p>
          <a:p>
            <a:r>
              <a:rPr lang="pl-PL" dirty="0"/>
              <a:t>11. mycie szkła</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40366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a:solidFill>
                  <a:prstClr val="black">
                    <a:lumMod val="85000"/>
                    <a:lumOff val="15000"/>
                  </a:prstClr>
                </a:solidFill>
              </a:rPr>
              <a:t>Bilans – wybrane metody</a:t>
            </a:r>
            <a:endParaRPr lang="pl-PL" dirty="0"/>
          </a:p>
        </p:txBody>
      </p:sp>
      <p:sp>
        <p:nvSpPr>
          <p:cNvPr id="3" name="Symbol zastępczy zawartości 2"/>
          <p:cNvSpPr>
            <a:spLocks noGrp="1"/>
          </p:cNvSpPr>
          <p:nvPr>
            <p:ph idx="1"/>
          </p:nvPr>
        </p:nvSpPr>
        <p:spPr/>
        <p:txBody>
          <a:bodyPr/>
          <a:lstStyle/>
          <a:p>
            <a:r>
              <a:rPr lang="pl-PL" dirty="0"/>
              <a:t>Polska norma 150705</a:t>
            </a:r>
          </a:p>
          <a:p>
            <a:r>
              <a:rPr lang="pl-PL" dirty="0"/>
              <a:t>1. Zakup gotowych metodyk testowych</a:t>
            </a:r>
          </a:p>
          <a:p>
            <a:r>
              <a:rPr lang="pl-PL" dirty="0"/>
              <a:t>2. zakup termostatu</a:t>
            </a:r>
          </a:p>
          <a:p>
            <a:r>
              <a:rPr lang="pl-PL" dirty="0"/>
              <a:t>3. producent odbiera odpady poreakcyjne</a:t>
            </a:r>
          </a:p>
          <a:p>
            <a:r>
              <a:rPr lang="pl-PL" dirty="0"/>
              <a:t>4. brak narażenia pracownika</a:t>
            </a:r>
          </a:p>
          <a:p>
            <a:r>
              <a:rPr lang="pl-PL" dirty="0"/>
              <a:t>5. analiza przebiegająca bez pracownika</a:t>
            </a:r>
          </a:p>
          <a:p>
            <a:r>
              <a:rPr lang="pl-PL" dirty="0"/>
              <a:t>6. łatwy odczyt wyniku</a:t>
            </a:r>
          </a:p>
          <a:p>
            <a:r>
              <a:rPr lang="pl-PL" dirty="0"/>
              <a:t>7. pracownik jest w stanie wykonać, bardzo dużą ilość innych analiz</a:t>
            </a:r>
          </a:p>
        </p:txBody>
      </p:sp>
    </p:spTree>
    <p:extLst>
      <p:ext uri="{BB962C8B-B14F-4D97-AF65-F5344CB8AC3E}">
        <p14:creationId xmlns:p14="http://schemas.microsoft.com/office/powerpoint/2010/main" val="3405544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lvl="6"/>
            <a:r>
              <a:rPr lang="pl-PL" dirty="0"/>
              <a:t>…,,Dla Pracodawcy największy koszt, to jest koszt pracownika, stosowanie metod testowych pozwala na zatrudnienie mniejszej ilości pracowników’’…</a:t>
            </a:r>
          </a:p>
          <a:p>
            <a:pPr lvl="6"/>
            <a:r>
              <a:rPr lang="pl-PL" dirty="0"/>
              <a:t>…,, Dla Pracownika, bezpieczniejsza, oraz łatwiejsza praca’’…</a:t>
            </a:r>
          </a:p>
          <a:p>
            <a:pPr lvl="6"/>
            <a:endParaRPr lang="pl-PL" dirty="0"/>
          </a:p>
          <a:p>
            <a:pPr lvl="6"/>
            <a:endParaRPr lang="pl-PL" dirty="0"/>
          </a:p>
          <a:p>
            <a:pPr lvl="6"/>
            <a:endParaRPr lang="pl-PL" dirty="0"/>
          </a:p>
          <a:p>
            <a:pPr lvl="6"/>
            <a:endParaRPr lang="pl-PL" dirty="0"/>
          </a:p>
          <a:p>
            <a:pPr lvl="8"/>
            <a:r>
              <a:rPr lang="pl-PL" dirty="0"/>
              <a:t>Dziękuję </a:t>
            </a:r>
            <a:r>
              <a:rPr lang="pl-PL"/>
              <a:t>za Uwagę</a:t>
            </a:r>
            <a:endParaRPr lang="pl-PL" dirty="0"/>
          </a:p>
        </p:txBody>
      </p:sp>
    </p:spTree>
    <p:extLst>
      <p:ext uri="{BB962C8B-B14F-4D97-AF65-F5344CB8AC3E}">
        <p14:creationId xmlns:p14="http://schemas.microsoft.com/office/powerpoint/2010/main" val="268991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481356"/>
          </a:xfrm>
        </p:spPr>
        <p:txBody>
          <a:bodyPr>
            <a:normAutofit/>
          </a:bodyPr>
          <a:lstStyle/>
          <a:p>
            <a:r>
              <a:rPr lang="pl-PL" altLang="pl-PL" sz="2400" dirty="0"/>
              <a:t>Ustawa o systemie zgodności</a:t>
            </a:r>
            <a:endParaRPr lang="pl-PL" sz="2400" dirty="0"/>
          </a:p>
        </p:txBody>
      </p:sp>
      <p:sp>
        <p:nvSpPr>
          <p:cNvPr id="3" name="Symbol zastępczy zawartości 2"/>
          <p:cNvSpPr>
            <a:spLocks noGrp="1"/>
          </p:cNvSpPr>
          <p:nvPr>
            <p:ph idx="1"/>
          </p:nvPr>
        </p:nvSpPr>
        <p:spPr>
          <a:xfrm>
            <a:off x="1066800" y="1123950"/>
            <a:ext cx="10058400" cy="4911090"/>
          </a:xfrm>
        </p:spPr>
        <p:txBody>
          <a:bodyPr>
            <a:normAutofit fontScale="92500" lnSpcReduction="10000"/>
          </a:bodyPr>
          <a:lstStyle/>
          <a:p>
            <a:pPr>
              <a:defRPr/>
            </a:pPr>
            <a:r>
              <a:rPr lang="pl-PL" b="1" dirty="0">
                <a:cs typeface="Arial" panose="020B0604020202020204" pitchFamily="34" charset="0"/>
              </a:rPr>
              <a:t>Art. 1.</a:t>
            </a:r>
            <a:r>
              <a:rPr lang="pl-PL" dirty="0">
                <a:cs typeface="Arial" panose="020B0604020202020204" pitchFamily="34" charset="0"/>
              </a:rPr>
              <a:t> </a:t>
            </a:r>
            <a:r>
              <a:rPr lang="pl-PL" b="1" dirty="0">
                <a:cs typeface="Arial" panose="020B0604020202020204" pitchFamily="34" charset="0"/>
              </a:rPr>
              <a:t>[Zakres regulacji]</a:t>
            </a:r>
            <a:r>
              <a:rPr lang="pl-PL" dirty="0">
                <a:cs typeface="Arial" panose="020B0604020202020204" pitchFamily="34" charset="0"/>
              </a:rPr>
              <a:t> </a:t>
            </a:r>
          </a:p>
          <a:p>
            <a:pPr>
              <a:defRPr/>
            </a:pPr>
            <a:r>
              <a:rPr lang="pl-PL" dirty="0">
                <a:cs typeface="Arial" panose="020B0604020202020204" pitchFamily="34" charset="0"/>
              </a:rPr>
              <a:t>1. Ustawa określa: 1) zasady funkcjonowania systemu oceny zgodności z zasadniczymi i szczegółowymi wymaganiami dotyczącymi wyrobów, jak również procesów ich wytwarzania, które mogą stwarzać zagrożenie albo służą ochronie lub ratowaniu życia, zdrowia, mienia oraz środowiska;</a:t>
            </a:r>
          </a:p>
          <a:p>
            <a:pPr>
              <a:defRPr/>
            </a:pPr>
            <a:r>
              <a:rPr lang="pl-PL" dirty="0">
                <a:cs typeface="Arial" panose="020B0604020202020204" pitchFamily="34" charset="0"/>
              </a:rPr>
              <a:t>2) zasady i tryb udzielania akredytacji oraz autoryzacji;</a:t>
            </a:r>
          </a:p>
          <a:p>
            <a:pPr>
              <a:defRPr/>
            </a:pPr>
            <a:r>
              <a:rPr lang="pl-PL" dirty="0">
                <a:cs typeface="Arial" panose="020B0604020202020204" pitchFamily="34" charset="0"/>
              </a:rPr>
              <a:t>3) sposób zgłaszania Komisji Europejskiej i państwom członkowskim Unii Europejskiej autoryzowanych jednostek oraz autoryzowanych laboratoriów;</a:t>
            </a:r>
          </a:p>
          <a:p>
            <a:pPr>
              <a:defRPr/>
            </a:pPr>
            <a:r>
              <a:rPr lang="pl-PL" dirty="0">
                <a:cs typeface="Arial" panose="020B0604020202020204" pitchFamily="34" charset="0"/>
              </a:rPr>
              <a:t>4) zadania Polskiego Centrum Akredytacji;</a:t>
            </a:r>
          </a:p>
          <a:p>
            <a:pPr>
              <a:defRPr/>
            </a:pPr>
            <a:r>
              <a:rPr lang="pl-PL" dirty="0">
                <a:cs typeface="Arial" panose="020B0604020202020204" pitchFamily="34" charset="0"/>
              </a:rPr>
              <a:t>5) zasady sprawowania nadzoru nad wyrobami podlegającymi ocenie zgodności oraz organy właściwe w tych sprawach.</a:t>
            </a:r>
          </a:p>
          <a:p>
            <a:pPr>
              <a:defRPr/>
            </a:pPr>
            <a:r>
              <a:rPr lang="pl-PL" dirty="0">
                <a:cs typeface="Arial" panose="020B0604020202020204" pitchFamily="34" charset="0"/>
              </a:rPr>
              <a:t>2. Przepisów ustawy nie stosuje się do wyrobów będących wyrobami medycznymi w rozumieniu ustawy z dnia 27 lipca 2001 r. o wyrobach medycznych (Dz. U. z 2001 r. Nr 126, poz. 1380 oraz z 2002 r. Nr 152, poz. 1264).</a:t>
            </a:r>
          </a:p>
          <a:p>
            <a:endParaRPr lang="pl-PL" dirty="0"/>
          </a:p>
        </p:txBody>
      </p:sp>
    </p:spTree>
    <p:extLst>
      <p:ext uri="{BB962C8B-B14F-4D97-AF65-F5344CB8AC3E}">
        <p14:creationId xmlns:p14="http://schemas.microsoft.com/office/powerpoint/2010/main" val="412842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528981"/>
          </a:xfrm>
        </p:spPr>
        <p:txBody>
          <a:bodyPr>
            <a:normAutofit/>
          </a:bodyPr>
          <a:lstStyle/>
          <a:p>
            <a:r>
              <a:rPr lang="pl-PL" altLang="pl-PL" sz="2400" dirty="0">
                <a:solidFill>
                  <a:schemeClr val="tx1"/>
                </a:solidFill>
              </a:rPr>
              <a:t>Ustawa o systemie zgodności</a:t>
            </a:r>
            <a:endParaRPr lang="pl-PL" sz="2400" dirty="0">
              <a:solidFill>
                <a:schemeClr val="tx1"/>
              </a:solidFill>
            </a:endParaRPr>
          </a:p>
        </p:txBody>
      </p:sp>
      <p:sp>
        <p:nvSpPr>
          <p:cNvPr id="3" name="Symbol zastępczy zawartości 2"/>
          <p:cNvSpPr>
            <a:spLocks noGrp="1"/>
          </p:cNvSpPr>
          <p:nvPr>
            <p:ph idx="1"/>
          </p:nvPr>
        </p:nvSpPr>
        <p:spPr>
          <a:xfrm>
            <a:off x="1066800" y="1171575"/>
            <a:ext cx="10058400" cy="4863465"/>
          </a:xfrm>
        </p:spPr>
        <p:txBody>
          <a:bodyPr>
            <a:normAutofit fontScale="92500" lnSpcReduction="10000"/>
          </a:bodyPr>
          <a:lstStyle/>
          <a:p>
            <a:pPr>
              <a:defRPr/>
            </a:pPr>
            <a:r>
              <a:rPr lang="pl-PL" b="1" dirty="0">
                <a:cs typeface="Arial" panose="020B0604020202020204" pitchFamily="34" charset="0"/>
              </a:rPr>
              <a:t>Art. 2. [Cele ustawy]</a:t>
            </a:r>
            <a:r>
              <a:rPr lang="pl-PL" dirty="0">
                <a:cs typeface="Arial" panose="020B0604020202020204" pitchFamily="34" charset="0"/>
              </a:rPr>
              <a:t>Celem ustawy jest: 1) eliminowanie zagrożeń stwarzanych przez wyroby dla życia lub zdrowia użytkowników i konsumentów oraz mienia, a także zagrożeń dla środowiska;</a:t>
            </a:r>
          </a:p>
          <a:p>
            <a:pPr>
              <a:defRPr/>
            </a:pPr>
            <a:r>
              <a:rPr lang="pl-PL" dirty="0">
                <a:cs typeface="Arial" panose="020B0604020202020204" pitchFamily="34" charset="0"/>
              </a:rPr>
              <a:t>2) znoszenie barier technicznych w handlu i ułatwianie międzynarodowego obrotu towarowego;</a:t>
            </a:r>
          </a:p>
          <a:p>
            <a:pPr>
              <a:defRPr/>
            </a:pPr>
            <a:r>
              <a:rPr lang="pl-PL" dirty="0">
                <a:cs typeface="Arial" panose="020B0604020202020204" pitchFamily="34" charset="0"/>
              </a:rPr>
              <a:t>3) stworzenie warunków do rzetelnej oceny wyrobów i procesów ich wytwarzania przez kompetentne i niezależne podmioty.</a:t>
            </a:r>
          </a:p>
          <a:p>
            <a:pPr>
              <a:defRPr/>
            </a:pPr>
            <a:r>
              <a:rPr lang="pl-PL" b="1" dirty="0">
                <a:cs typeface="Arial" panose="020B0604020202020204" pitchFamily="34" charset="0"/>
              </a:rPr>
              <a:t>Art. 3. [System oceny zgodności]</a:t>
            </a:r>
            <a:r>
              <a:rPr lang="pl-PL" dirty="0">
                <a:cs typeface="Arial" panose="020B0604020202020204" pitchFamily="34" charset="0"/>
              </a:rPr>
              <a:t>System oceny zgodności tworzą: 1) przepisy określające zasadnicze i szczegółowe wymagania oraz specyfikacje techniczne dotyczące wyrobów i procesów ich wytwarzania;</a:t>
            </a:r>
          </a:p>
          <a:p>
            <a:pPr>
              <a:defRPr/>
            </a:pPr>
            <a:r>
              <a:rPr lang="pl-PL" dirty="0">
                <a:cs typeface="Arial" panose="020B0604020202020204" pitchFamily="34" charset="0"/>
              </a:rPr>
              <a:t>2) przepisy oraz normy określające działanie podmiotów uczestniczących w procesie oceny zgodności.</a:t>
            </a:r>
          </a:p>
          <a:p>
            <a:pPr>
              <a:defRPr/>
            </a:pPr>
            <a:r>
              <a:rPr lang="pl-PL" b="1" dirty="0">
                <a:cs typeface="Arial" panose="020B0604020202020204" pitchFamily="34" charset="0"/>
              </a:rPr>
              <a:t>Art. 4. [Uczestnicy procesu oceny zgodności]</a:t>
            </a:r>
            <a:r>
              <a:rPr lang="pl-PL" dirty="0">
                <a:cs typeface="Arial" panose="020B0604020202020204" pitchFamily="34" charset="0"/>
              </a:rPr>
              <a:t>W procesie oceny zgodności uczestniczą producenci, ich upoważnieni przedstawiciele, importerzy, jednostki certyfikujące, jednostki kontrolujące oraz laboratoria.</a:t>
            </a:r>
          </a:p>
          <a:p>
            <a:endParaRPr lang="pl-PL" dirty="0"/>
          </a:p>
        </p:txBody>
      </p:sp>
    </p:spTree>
    <p:extLst>
      <p:ext uri="{BB962C8B-B14F-4D97-AF65-F5344CB8AC3E}">
        <p14:creationId xmlns:p14="http://schemas.microsoft.com/office/powerpoint/2010/main" val="385944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633756"/>
          </a:xfrm>
        </p:spPr>
        <p:txBody>
          <a:bodyPr>
            <a:normAutofit/>
          </a:bodyPr>
          <a:lstStyle/>
          <a:p>
            <a:r>
              <a:rPr lang="pl-PL" altLang="pl-PL" sz="2400" dirty="0">
                <a:solidFill>
                  <a:schemeClr val="tx1"/>
                </a:solidFill>
              </a:rPr>
              <a:t>Ustawa o systemie zgodności</a:t>
            </a:r>
            <a:endParaRPr lang="pl-PL" sz="2400" dirty="0">
              <a:solidFill>
                <a:schemeClr val="tx1"/>
              </a:solidFill>
            </a:endParaRPr>
          </a:p>
        </p:txBody>
      </p:sp>
      <p:sp>
        <p:nvSpPr>
          <p:cNvPr id="3" name="Symbol zastępczy zawartości 2"/>
          <p:cNvSpPr>
            <a:spLocks noGrp="1"/>
          </p:cNvSpPr>
          <p:nvPr>
            <p:ph idx="1"/>
          </p:nvPr>
        </p:nvSpPr>
        <p:spPr>
          <a:xfrm>
            <a:off x="1066800" y="1152525"/>
            <a:ext cx="10058400" cy="4882515"/>
          </a:xfrm>
        </p:spPr>
        <p:txBody>
          <a:bodyPr>
            <a:normAutofit fontScale="85000" lnSpcReduction="20000"/>
          </a:bodyPr>
          <a:lstStyle/>
          <a:p>
            <a:pPr>
              <a:defRPr/>
            </a:pPr>
            <a:r>
              <a:rPr lang="pl-PL" b="1" dirty="0">
                <a:cs typeface="Arial" panose="020B0604020202020204" pitchFamily="34" charset="0"/>
              </a:rPr>
              <a:t>Art. 5. [Definicje]</a:t>
            </a:r>
            <a:r>
              <a:rPr lang="pl-PL" dirty="0">
                <a:cs typeface="Arial" panose="020B0604020202020204" pitchFamily="34" charset="0"/>
              </a:rPr>
              <a:t>Ilekroć w ustawie jest mowa o: 1) wyrobie – należy przez to rozumieć rzecz ruchomą, bez względu na stopień jej przetworzenia, przeznaczoną do wprowadzenia do obrotu, z wyjątkiem artykułów rolno-spożywczych oraz środków żywienia zwierząt;</a:t>
            </a:r>
          </a:p>
          <a:p>
            <a:pPr>
              <a:defRPr/>
            </a:pPr>
            <a:r>
              <a:rPr lang="pl-PL" dirty="0">
                <a:cs typeface="Arial" panose="020B0604020202020204" pitchFamily="34" charset="0"/>
              </a:rPr>
              <a:t>2) wprowadzeniu do obrotu – należy przez to rozumieć przekazanie wyrobu po raz pierwszy w kraju: użytkownikowi, konsumentowi bądź sprzedawcy przez producenta, jego upoważnionego przedstawiciela lub importera;</a:t>
            </a:r>
          </a:p>
          <a:p>
            <a:pPr>
              <a:defRPr/>
            </a:pPr>
            <a:r>
              <a:rPr lang="pl-PL" dirty="0">
                <a:cs typeface="Arial" panose="020B0604020202020204" pitchFamily="34" charset="0"/>
              </a:rPr>
              <a:t>3) oznakowaniu CE – należy przez to rozumieć oznakowanie potwierdzające zgodność danego wyrobu lub procesu jego wytwarzania z zasadniczymi wymaganiami;</a:t>
            </a:r>
          </a:p>
          <a:p>
            <a:pPr>
              <a:defRPr/>
            </a:pPr>
            <a:r>
              <a:rPr lang="pl-PL" dirty="0">
                <a:cs typeface="Arial" panose="020B0604020202020204" pitchFamily="34" charset="0"/>
              </a:rPr>
              <a:t>4) laboratorium – należy przez to rozumieć laboratorium badawcze lub laboratorium pomiarowe;</a:t>
            </a:r>
          </a:p>
          <a:p>
            <a:pPr>
              <a:defRPr/>
            </a:pPr>
            <a:r>
              <a:rPr lang="pl-PL" dirty="0">
                <a:cs typeface="Arial" panose="020B0604020202020204" pitchFamily="34" charset="0"/>
              </a:rPr>
              <a:t>5) upoważnionym przedstawicielu – należy przez to rozumieć każdą osobę fizyczną lub prawną mającą siedzibę w Unii Europejskiej, wyznaczoną przez producenta do działania w jego imieniu;</a:t>
            </a:r>
          </a:p>
          <a:p>
            <a:pPr>
              <a:defRPr/>
            </a:pPr>
            <a:r>
              <a:rPr lang="pl-PL" dirty="0">
                <a:cs typeface="Arial" panose="020B0604020202020204" pitchFamily="34" charset="0"/>
              </a:rPr>
              <a:t>6) jednostce kontrolującej – należy przez to rozumieć jednostkę dokonującą sprawdzenia projektu wyrobu, wyrobu lub procesu jego wytwarzania oraz ustalenia ich zgodności z zasadniczymi lub szczegółowymi wymaganiami lub specyfikacjami technicznymi;</a:t>
            </a:r>
          </a:p>
          <a:p>
            <a:endParaRPr lang="pl-PL" dirty="0"/>
          </a:p>
        </p:txBody>
      </p:sp>
    </p:spTree>
    <p:extLst>
      <p:ext uri="{BB962C8B-B14F-4D97-AF65-F5344CB8AC3E}">
        <p14:creationId xmlns:p14="http://schemas.microsoft.com/office/powerpoint/2010/main" val="335389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700431"/>
          </a:xfrm>
        </p:spPr>
        <p:txBody>
          <a:bodyPr>
            <a:normAutofit/>
          </a:bodyPr>
          <a:lstStyle/>
          <a:p>
            <a:r>
              <a:rPr lang="pl-PL" altLang="pl-PL" sz="2400" dirty="0">
                <a:solidFill>
                  <a:schemeClr val="tx1"/>
                </a:solidFill>
                <a:latin typeface="+mn-lt"/>
                <a:ea typeface="+mj-ea"/>
                <a:cs typeface="+mj-cs"/>
              </a:rPr>
              <a:t>Ustawa o systemie zgodności</a:t>
            </a:r>
            <a:endParaRPr lang="pl-PL" sz="2400" dirty="0">
              <a:solidFill>
                <a:schemeClr val="tx1"/>
              </a:solidFill>
              <a:latin typeface="+mn-lt"/>
            </a:endParaRPr>
          </a:p>
        </p:txBody>
      </p:sp>
      <p:sp>
        <p:nvSpPr>
          <p:cNvPr id="3" name="Symbol zastępczy zawartości 2"/>
          <p:cNvSpPr>
            <a:spLocks noGrp="1"/>
          </p:cNvSpPr>
          <p:nvPr>
            <p:ph idx="1"/>
          </p:nvPr>
        </p:nvSpPr>
        <p:spPr>
          <a:xfrm>
            <a:off x="1066800" y="1343025"/>
            <a:ext cx="10058400" cy="4692015"/>
          </a:xfrm>
        </p:spPr>
        <p:txBody>
          <a:bodyPr>
            <a:normAutofit fontScale="92500" lnSpcReduction="20000"/>
          </a:bodyPr>
          <a:lstStyle/>
          <a:p>
            <a:pPr marL="0" indent="0">
              <a:buNone/>
              <a:defRPr/>
            </a:pPr>
            <a:r>
              <a:rPr lang="pl-PL" b="1" dirty="0">
                <a:cs typeface="Arial" panose="020B0604020202020204" pitchFamily="34" charset="0"/>
              </a:rPr>
              <a:t>Art. 5. [Definicje]</a:t>
            </a:r>
            <a:endParaRPr lang="pl-PL" dirty="0">
              <a:cs typeface="Arial" panose="020B0604020202020204" pitchFamily="34" charset="0"/>
            </a:endParaRPr>
          </a:p>
          <a:p>
            <a:pPr>
              <a:defRPr/>
            </a:pPr>
            <a:r>
              <a:rPr lang="pl-PL" dirty="0">
                <a:cs typeface="Arial" panose="020B0604020202020204" pitchFamily="34" charset="0"/>
              </a:rPr>
              <a:t>7) jednostce certyfikującej – należy przez to rozumieć niezależną od podmiotów wymienionych w pkt 2 jednostkę dokonującą certyfikacji, o której mowa w pkt 8;</a:t>
            </a:r>
          </a:p>
          <a:p>
            <a:pPr>
              <a:defRPr/>
            </a:pPr>
            <a:r>
              <a:rPr lang="pl-PL" dirty="0">
                <a:cs typeface="Arial" panose="020B0604020202020204" pitchFamily="34" charset="0"/>
              </a:rPr>
              <a:t>8) certyfikacji – należy przez to rozumieć działanie jednostki certyfikującej, wykazujące, że należycie zidentyfikowany wyrób lub proces jego wytwarzania są zgodne z zasadniczymi lub szczegółowymi wymaganiami lub specyfikacjami technicznymi;</a:t>
            </a:r>
          </a:p>
          <a:p>
            <a:pPr>
              <a:defRPr/>
            </a:pPr>
            <a:r>
              <a:rPr lang="pl-PL" dirty="0">
                <a:cs typeface="Arial" panose="020B0604020202020204" pitchFamily="34" charset="0"/>
              </a:rPr>
              <a:t>9) certyfikacie zgodności – należy przez to rozumieć dokument wydany przez notyfikowaną jednostkę certyfikującą potwierdzający, że wyrób i proces jego wytwarzania są zgodne z zasadniczymi wymaganiami lub specyfikacjami technicznymi;</a:t>
            </a:r>
          </a:p>
          <a:p>
            <a:pPr>
              <a:defRPr/>
            </a:pPr>
            <a:r>
              <a:rPr lang="pl-PL" dirty="0">
                <a:cs typeface="Arial" panose="020B0604020202020204" pitchFamily="34" charset="0"/>
              </a:rPr>
              <a:t>10) deklaracji zgodności – należy przez to rozumieć oświadczenie producenta lub jego upoważnionego przedstawiciela stwierdzające na jego wyłączną odpowiedzialność, że wyrób jest zgodny z zasadniczymi wymaganiami, specyfikacjami technicznymi lub określoną normą;</a:t>
            </a:r>
          </a:p>
          <a:p>
            <a:endParaRPr lang="pl-PL" dirty="0"/>
          </a:p>
        </p:txBody>
      </p:sp>
    </p:spTree>
    <p:extLst>
      <p:ext uri="{BB962C8B-B14F-4D97-AF65-F5344CB8AC3E}">
        <p14:creationId xmlns:p14="http://schemas.microsoft.com/office/powerpoint/2010/main" val="91537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824256"/>
          </a:xfrm>
        </p:spPr>
        <p:txBody>
          <a:bodyPr/>
          <a:lstStyle/>
          <a:p>
            <a:r>
              <a:rPr lang="pl-PL" altLang="pl-PL" sz="2400" dirty="0">
                <a:solidFill>
                  <a:prstClr val="black"/>
                </a:solidFill>
              </a:rPr>
              <a:t>Ustawa o systemie zgodności</a:t>
            </a:r>
            <a:endParaRPr lang="pl-PL" dirty="0"/>
          </a:p>
        </p:txBody>
      </p:sp>
      <p:sp>
        <p:nvSpPr>
          <p:cNvPr id="3" name="Symbol zastępczy zawartości 2"/>
          <p:cNvSpPr>
            <a:spLocks noGrp="1"/>
          </p:cNvSpPr>
          <p:nvPr>
            <p:ph idx="1"/>
          </p:nvPr>
        </p:nvSpPr>
        <p:spPr/>
        <p:txBody>
          <a:bodyPr>
            <a:normAutofit fontScale="77500" lnSpcReduction="20000"/>
          </a:bodyPr>
          <a:lstStyle/>
          <a:p>
            <a:pPr>
              <a:defRPr/>
            </a:pPr>
            <a:r>
              <a:rPr lang="pl-PL" b="1" dirty="0">
                <a:cs typeface="Arial" panose="020B0604020202020204" pitchFamily="34" charset="0"/>
              </a:rPr>
              <a:t>Art. 5. [Definicje]</a:t>
            </a:r>
            <a:endParaRPr lang="pl-PL" dirty="0">
              <a:cs typeface="Arial" panose="020B0604020202020204" pitchFamily="34" charset="0"/>
            </a:endParaRPr>
          </a:p>
          <a:p>
            <a:pPr>
              <a:defRPr/>
            </a:pPr>
            <a:r>
              <a:rPr lang="pl-PL" dirty="0"/>
              <a:t>11) akredytacji – należy przez to rozumieć uznanie przez jednostkę akredytującą kompetencji jednostki certyfikującej, jednostki kontrolującej oraz laboratorium do wykonywania określonych działań;</a:t>
            </a:r>
          </a:p>
          <a:p>
            <a:pPr>
              <a:defRPr/>
            </a:pPr>
            <a:r>
              <a:rPr lang="pl-PL" dirty="0"/>
              <a:t>12) autoryzacji – należy przez to rozumieć zakwalifikowanie przez ministra lub kierownika urzędu centralnego, właściwego ze względu na przedmiot oceny zgodności, zgłaszającej się jednostki lub laboratorium do procesu notyfikacji;</a:t>
            </a:r>
          </a:p>
          <a:p>
            <a:pPr>
              <a:defRPr/>
            </a:pPr>
            <a:r>
              <a:rPr lang="pl-PL" dirty="0"/>
              <a:t>13) notyfikacji – należy przez to rozumieć zgłoszenie Komisji Europejskiej i państwom członkowskim Unii Europejskiej autoryzowanych jednostek certyfikujących i kontrolujących oraz autoryzowanych laboratoriów właściwych do wykonywania czynności określonych w procedurach oceny zgodności;</a:t>
            </a:r>
          </a:p>
          <a:p>
            <a:pPr>
              <a:defRPr/>
            </a:pPr>
            <a:r>
              <a:rPr lang="pl-PL" dirty="0"/>
              <a:t>14) normach zharmonizowanych – należy przez to rozumieć normy krajowe przenoszące europejskie normy zharmonizowane, ustanowione przez europejskie organizacje normalizacyjne na podstawie mandatu udzielonego przez Komisję Europejską, których numery zostały opublikowane w Dzienniku Urzędowym Wspólnot Europejskich;</a:t>
            </a:r>
          </a:p>
          <a:p>
            <a:endParaRPr lang="pl-PL" dirty="0"/>
          </a:p>
        </p:txBody>
      </p:sp>
    </p:spTree>
    <p:extLst>
      <p:ext uri="{BB962C8B-B14F-4D97-AF65-F5344CB8AC3E}">
        <p14:creationId xmlns:p14="http://schemas.microsoft.com/office/powerpoint/2010/main" val="106704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643281"/>
          </a:xfrm>
        </p:spPr>
        <p:txBody>
          <a:bodyPr/>
          <a:lstStyle/>
          <a:p>
            <a:r>
              <a:rPr lang="pl-PL" altLang="pl-PL" sz="2400" dirty="0">
                <a:solidFill>
                  <a:prstClr val="black"/>
                </a:solidFill>
              </a:rPr>
              <a:t>Ustawa o systemie zgodności</a:t>
            </a:r>
            <a:endParaRPr lang="pl-PL" dirty="0"/>
          </a:p>
        </p:txBody>
      </p:sp>
      <p:sp>
        <p:nvSpPr>
          <p:cNvPr id="3" name="Symbol zastępczy zawartości 2"/>
          <p:cNvSpPr>
            <a:spLocks noGrp="1"/>
          </p:cNvSpPr>
          <p:nvPr>
            <p:ph idx="1"/>
          </p:nvPr>
        </p:nvSpPr>
        <p:spPr/>
        <p:txBody>
          <a:bodyPr>
            <a:normAutofit fontScale="77500" lnSpcReduction="20000"/>
          </a:bodyPr>
          <a:lstStyle/>
          <a:p>
            <a:r>
              <a:rPr lang="pl-PL" altLang="pl-PL" b="1" dirty="0">
                <a:cs typeface="Arial" panose="020B0604020202020204" pitchFamily="34" charset="0"/>
              </a:rPr>
              <a:t>Art. 5. [Definicje]</a:t>
            </a:r>
            <a:endParaRPr lang="pl-PL" altLang="pl-PL" dirty="0"/>
          </a:p>
          <a:p>
            <a:r>
              <a:rPr lang="pl-PL" altLang="pl-PL" dirty="0"/>
              <a:t>15) dyrektywach nowego podejścia – należy przez to rozumieć dyrektywy Unii Europejskiej, uchwalone zgodnie z zasadami zawartymi w uchwale Rady Unii Europejskiej z dnia 7 maja 1985 r. w sprawie nowego podejścia do harmonizacji technicznej oraz normalizacji;</a:t>
            </a:r>
          </a:p>
          <a:p>
            <a:r>
              <a:rPr lang="pl-PL" altLang="pl-PL" dirty="0"/>
              <a:t>16) zasadniczych wymaganiach – należy przez to rozumieć wymagania, które powinien spełniać wyrób wprowadzany do obrotu, określone w dyrektywach nowego podejścia;</a:t>
            </a:r>
          </a:p>
          <a:p>
            <a:r>
              <a:rPr lang="pl-PL" altLang="pl-PL" dirty="0"/>
              <a:t>17) szczegółowych wymaganiach – należy przez to rozumieć wymagania, które powinien spełniać wyrób wprowadzany do obrotu, określone w dyrektywach Unii Europejskiej innych niż dyrektywy nowego podejścia lub w specyfikacjach technicznych;</a:t>
            </a:r>
          </a:p>
          <a:p>
            <a:r>
              <a:rPr lang="pl-PL" altLang="pl-PL" dirty="0"/>
              <a:t>18) specyfikacjach technicznych – należy przez to rozumieć dokumenty określające cechy, które powinien posiadać wyrób lub proces jego wytwarzania w zakresie jakości, parametrów technicznych, bezpieczeństwa lub wymiarów, w tym w odniesieniu do nazewnictwa, symboli, badań i metodologii badań, opakowania, znakowania i oznaczania wyrobu.</a:t>
            </a:r>
          </a:p>
          <a:p>
            <a:endParaRPr lang="pl-PL" dirty="0"/>
          </a:p>
        </p:txBody>
      </p:sp>
    </p:spTree>
    <p:extLst>
      <p:ext uri="{BB962C8B-B14F-4D97-AF65-F5344CB8AC3E}">
        <p14:creationId xmlns:p14="http://schemas.microsoft.com/office/powerpoint/2010/main" val="367268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871881"/>
          </a:xfrm>
        </p:spPr>
        <p:txBody>
          <a:bodyPr/>
          <a:lstStyle/>
          <a:p>
            <a:r>
              <a:rPr lang="pl-PL" sz="2400" dirty="0">
                <a:solidFill>
                  <a:prstClr val="black">
                    <a:lumMod val="85000"/>
                    <a:lumOff val="15000"/>
                  </a:prstClr>
                </a:solidFill>
              </a:rPr>
              <a:t>Prawo ochrony środowiska</a:t>
            </a:r>
            <a:endParaRPr lang="pl-PL" dirty="0"/>
          </a:p>
        </p:txBody>
      </p:sp>
      <p:sp>
        <p:nvSpPr>
          <p:cNvPr id="3" name="Symbol zastępczy zawartości 2"/>
          <p:cNvSpPr>
            <a:spLocks noGrp="1"/>
          </p:cNvSpPr>
          <p:nvPr>
            <p:ph idx="1"/>
          </p:nvPr>
        </p:nvSpPr>
        <p:spPr>
          <a:xfrm>
            <a:off x="1066800" y="1590675"/>
            <a:ext cx="10058400" cy="4444365"/>
          </a:xfrm>
        </p:spPr>
        <p:txBody>
          <a:bodyPr/>
          <a:lstStyle/>
          <a:p>
            <a:pPr lvl="0">
              <a:buClr>
                <a:prstClr val="black">
                  <a:lumMod val="85000"/>
                  <a:lumOff val="15000"/>
                </a:prstClr>
              </a:buClr>
            </a:pPr>
            <a:r>
              <a:rPr lang="pl-PL" i="1" dirty="0">
                <a:solidFill>
                  <a:prstClr val="black"/>
                </a:solidFill>
              </a:rPr>
              <a:t>Art. 12.</a:t>
            </a:r>
          </a:p>
          <a:p>
            <a:pPr lvl="0">
              <a:buClr>
                <a:prstClr val="black">
                  <a:lumMod val="85000"/>
                  <a:lumOff val="15000"/>
                </a:prstClr>
              </a:buClr>
            </a:pPr>
            <a:r>
              <a:rPr lang="pl-PL" i="1" dirty="0">
                <a:solidFill>
                  <a:prstClr val="black"/>
                </a:solidFill>
              </a:rPr>
              <a:t>1. Podmioty korzystające ze środowiska oraz organy ochrony środowiska są obowiązane,</a:t>
            </a:r>
          </a:p>
          <a:p>
            <a:pPr lvl="0">
              <a:buClr>
                <a:prstClr val="black">
                  <a:lumMod val="85000"/>
                  <a:lumOff val="15000"/>
                </a:prstClr>
              </a:buClr>
            </a:pPr>
            <a:r>
              <a:rPr lang="pl-PL" i="1" dirty="0">
                <a:solidFill>
                  <a:prstClr val="black"/>
                </a:solidFill>
              </a:rPr>
              <a:t>z zastrzeżeniem ust. 2, do stosowania metodyk referencyjnych, jeżeli metodyki takie zostały określone na podstawie ustaw.</a:t>
            </a:r>
          </a:p>
          <a:p>
            <a:pPr lvl="0">
              <a:buClr>
                <a:prstClr val="black">
                  <a:lumMod val="85000"/>
                  <a:lumOff val="15000"/>
                </a:prstClr>
              </a:buClr>
            </a:pPr>
            <a:r>
              <a:rPr lang="pl-PL" i="1" dirty="0">
                <a:solidFill>
                  <a:prstClr val="black"/>
                </a:solidFill>
              </a:rPr>
              <a:t>2. Jeżeli na podstawie ustaw wprowadzono obowiązek korzystania z metodyki referencyjnej, dopuszczalne jest stosowanie innej metodyki pod warunkiem udowodnienia pełnej równoważności uzyskiwanych wyników.</a:t>
            </a:r>
          </a:p>
          <a:p>
            <a:endParaRPr lang="pl-PL" dirty="0"/>
          </a:p>
        </p:txBody>
      </p:sp>
    </p:spTree>
    <p:extLst>
      <p:ext uri="{BB962C8B-B14F-4D97-AF65-F5344CB8AC3E}">
        <p14:creationId xmlns:p14="http://schemas.microsoft.com/office/powerpoint/2010/main" val="784724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161</TotalTime>
  <Words>1748</Words>
  <Application>Microsoft Office PowerPoint</Application>
  <PresentationFormat>Panoramiczny</PresentationFormat>
  <Paragraphs>187</Paragraphs>
  <Slides>27</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27</vt:i4>
      </vt:variant>
    </vt:vector>
  </HeadingPairs>
  <TitlesOfParts>
    <vt:vector size="36" baseType="lpstr">
      <vt:lpstr>Arial</vt:lpstr>
      <vt:lpstr>Montserrat</vt:lpstr>
      <vt:lpstr>Times New Roman</vt:lpstr>
      <vt:lpstr>TimesNewRoman</vt:lpstr>
      <vt:lpstr>TimesNewRoman,Bold</vt:lpstr>
      <vt:lpstr>Tw Cen MT</vt:lpstr>
      <vt:lpstr>Tw Cen MT Condensed</vt:lpstr>
      <vt:lpstr>Wingdings 3</vt:lpstr>
      <vt:lpstr>Integralny</vt:lpstr>
      <vt:lpstr>Bilans kosztów i strat w laboratorium. Metody tradycyjne, kontra metody testowe. Odpady poreakcyjne w laboratorium.</vt:lpstr>
      <vt:lpstr>Akredytacja Laboratorium Badawczego w Polskim Centrum Akredytacji – wymagania, oraz wytyczne do potwierdzenia kompetencji Laboratorium.</vt:lpstr>
      <vt:lpstr>Ustawa o systemie zgodności</vt:lpstr>
      <vt:lpstr>Ustawa o systemie zgodności</vt:lpstr>
      <vt:lpstr>Ustawa o systemie zgodności</vt:lpstr>
      <vt:lpstr>Ustawa o systemie zgodności</vt:lpstr>
      <vt:lpstr>Ustawa o systemie zgodności</vt:lpstr>
      <vt:lpstr>Ustawa o systemie zgodności</vt:lpstr>
      <vt:lpstr>Prawo ochrony środowiska</vt:lpstr>
      <vt:lpstr>Art. 147a. Obowiązek wykonania pomiarów wielkości emisji</vt:lpstr>
      <vt:lpstr>Art. 148. Rozporządzenie w sprawie prowadzenia pomiarów wielkości emisji</vt:lpstr>
      <vt:lpstr>PN-EN ISO/IEC 17025:2018-02 </vt:lpstr>
      <vt:lpstr>PN-EN ISO/IEC 17025:2018-02 </vt:lpstr>
      <vt:lpstr>PKN-ISO/IEC Guide 99:2010</vt:lpstr>
      <vt:lpstr>Bilans – wybrane metody</vt:lpstr>
      <vt:lpstr>Bilans – wybrane metody</vt:lpstr>
      <vt:lpstr>Bilans – wybrane metody</vt:lpstr>
      <vt:lpstr>Bilans – wybrane metody</vt:lpstr>
      <vt:lpstr>Bilans – wybrane metody</vt:lpstr>
      <vt:lpstr>Bilans – wybrane metody</vt:lpstr>
      <vt:lpstr>Bilans – wybrane metody</vt:lpstr>
      <vt:lpstr>Bilans – wybrane metody</vt:lpstr>
      <vt:lpstr>Bilans – wybrane metody</vt:lpstr>
      <vt:lpstr>Bilans – wybrane metody</vt:lpstr>
      <vt:lpstr>Bilans – wybrane metody</vt:lpstr>
      <vt:lpstr>Bilans – wybrane metody</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Bilans kosztów i strat w laboratorium. Metody tradycyjne, kontra metody testowe. Odpady poreakcyjne w laboratorium.</dc:title>
  <dc:creator>K_Ulas</dc:creator>
  <cp:lastModifiedBy>K_Ulas</cp:lastModifiedBy>
  <cp:revision>18</cp:revision>
  <dcterms:created xsi:type="dcterms:W3CDTF">2020-10-16T05:54:34Z</dcterms:created>
  <dcterms:modified xsi:type="dcterms:W3CDTF">2021-01-08T08:14:54Z</dcterms:modified>
</cp:coreProperties>
</file>